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1"/>
  </p:notesMasterIdLst>
  <p:sldIdLst>
    <p:sldId id="256" r:id="rId2"/>
    <p:sldId id="282" r:id="rId3"/>
    <p:sldId id="338" r:id="rId4"/>
    <p:sldId id="383" r:id="rId5"/>
    <p:sldId id="384" r:id="rId6"/>
    <p:sldId id="386" r:id="rId7"/>
    <p:sldId id="387" r:id="rId8"/>
    <p:sldId id="412" r:id="rId9"/>
    <p:sldId id="413" r:id="rId10"/>
    <p:sldId id="410" r:id="rId11"/>
    <p:sldId id="411" r:id="rId12"/>
    <p:sldId id="381" r:id="rId13"/>
    <p:sldId id="407" r:id="rId14"/>
    <p:sldId id="408" r:id="rId15"/>
    <p:sldId id="409" r:id="rId16"/>
    <p:sldId id="414" r:id="rId17"/>
    <p:sldId id="406" r:id="rId18"/>
    <p:sldId id="415" r:id="rId19"/>
    <p:sldId id="287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5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/>
      <dgm:spPr/>
      <dgm:t>
        <a:bodyPr/>
        <a:lstStyle/>
        <a:p>
          <a:r>
            <a:rPr lang="ru-RU" dirty="0" smtClean="0"/>
            <a:t>Традиционная</a:t>
          </a:r>
          <a:endParaRPr lang="ru-RU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Многоукладность экономики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/>
      <dgm:spPr/>
      <dgm:t>
        <a:bodyPr/>
        <a:lstStyle/>
        <a:p>
          <a:r>
            <a:rPr lang="ru-RU" dirty="0" smtClean="0"/>
            <a:t>Командная</a:t>
          </a:r>
          <a:endParaRPr lang="ru-RU" dirty="0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12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Государственная собственность на средства производства</a:t>
          </a:r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/>
      <dgm:spPr/>
      <dgm:t>
        <a:bodyPr/>
        <a:lstStyle/>
        <a:p>
          <a:r>
            <a:rPr lang="ru-RU" dirty="0" smtClean="0"/>
            <a:t>Рыночная</a:t>
          </a:r>
          <a:endParaRPr lang="ru-RU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Экономическая свобода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081757A8-4B0B-43A8-9B22-60E789481C64}">
      <dgm:prSet/>
      <dgm:spPr/>
      <dgm:t>
        <a:bodyPr/>
        <a:lstStyle/>
        <a:p>
          <a:r>
            <a:rPr lang="ru-RU" dirty="0" smtClean="0"/>
            <a:t>Смешанная</a:t>
          </a:r>
          <a:endParaRPr lang="ru-RU" dirty="0"/>
        </a:p>
      </dgm:t>
    </dgm:pt>
    <dgm:pt modelId="{10E8A873-DF49-4D7E-9756-2A19D05800B0}" type="parTrans" cxnId="{EA26F3D4-4F90-407D-B1AC-3730F38CE690}">
      <dgm:prSet/>
      <dgm:spPr/>
      <dgm:t>
        <a:bodyPr/>
        <a:lstStyle/>
        <a:p>
          <a:endParaRPr lang="ru-RU"/>
        </a:p>
      </dgm:t>
    </dgm:pt>
    <dgm:pt modelId="{11EA3D53-C59C-4B67-8BCF-5CE799CEDA44}" type="sibTrans" cxnId="{EA26F3D4-4F90-407D-B1AC-3730F38CE690}">
      <dgm:prSet/>
      <dgm:spPr/>
      <dgm:t>
        <a:bodyPr/>
        <a:lstStyle/>
        <a:p>
          <a:endParaRPr lang="ru-RU"/>
        </a:p>
      </dgm:t>
    </dgm:pt>
    <dgm:pt modelId="{1D1A6A79-941C-4EF1-829D-86726EE8F4DD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Мелкотоварное производство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C57DCE0-5CDC-42C4-B37E-4AD1507F729F}" type="parTrans" cxnId="{095C6F39-DA09-4E7E-A239-EF85506AC9A6}">
      <dgm:prSet/>
      <dgm:spPr/>
      <dgm:t>
        <a:bodyPr/>
        <a:lstStyle/>
        <a:p>
          <a:endParaRPr lang="ru-RU"/>
        </a:p>
      </dgm:t>
    </dgm:pt>
    <dgm:pt modelId="{3D55B2EC-EDBE-42D4-8077-63056EB1E073}" type="sibTrans" cxnId="{095C6F39-DA09-4E7E-A239-EF85506AC9A6}">
      <dgm:prSet/>
      <dgm:spPr/>
      <dgm:t>
        <a:bodyPr/>
        <a:lstStyle/>
        <a:p>
          <a:endParaRPr lang="ru-RU"/>
        </a:p>
      </dgm:t>
    </dgm:pt>
    <dgm:pt modelId="{ED3E89AA-8392-479A-8BCA-CDF4678D0A37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Преобладание традиций и обычаев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029B666-E810-4F3C-881B-1258263EA6A7}" type="parTrans" cxnId="{97E02423-396F-460B-94FE-49C21BD8BB81}">
      <dgm:prSet/>
      <dgm:spPr/>
      <dgm:t>
        <a:bodyPr/>
        <a:lstStyle/>
        <a:p>
          <a:endParaRPr lang="ru-RU"/>
        </a:p>
      </dgm:t>
    </dgm:pt>
    <dgm:pt modelId="{C3F111B6-1AD6-4443-815C-01F386B77693}" type="sibTrans" cxnId="{97E02423-396F-460B-94FE-49C21BD8BB81}">
      <dgm:prSet/>
      <dgm:spPr/>
      <dgm:t>
        <a:bodyPr/>
        <a:lstStyle/>
        <a:p>
          <a:endParaRPr lang="ru-RU"/>
        </a:p>
      </dgm:t>
    </dgm:pt>
    <dgm:pt modelId="{DFAD178C-CA54-4B18-B74A-2BEEAF6B95E3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Активная роль государства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675D21C-0917-4047-AB63-C18323AAEA86}" type="parTrans" cxnId="{FCE30B4E-DB81-4084-A581-4490338369B9}">
      <dgm:prSet/>
      <dgm:spPr/>
      <dgm:t>
        <a:bodyPr/>
        <a:lstStyle/>
        <a:p>
          <a:endParaRPr lang="ru-RU"/>
        </a:p>
      </dgm:t>
    </dgm:pt>
    <dgm:pt modelId="{4C746FC5-5078-4013-B430-E937E42555E2}" type="sibTrans" cxnId="{FCE30B4E-DB81-4084-A581-4490338369B9}">
      <dgm:prSet/>
      <dgm:spPr/>
      <dgm:t>
        <a:bodyPr/>
        <a:lstStyle/>
        <a:p>
          <a:endParaRPr lang="ru-RU"/>
        </a:p>
      </dgm:t>
    </dgm:pt>
    <dgm:pt modelId="{9A42131B-A444-4675-8FA3-DEBE945F3B76}">
      <dgm:prSet custT="1"/>
      <dgm:spPr/>
      <dgm:t>
        <a:bodyPr/>
        <a:lstStyle/>
        <a:p>
          <a:r>
            <a:rPr lang="ru-RU" sz="12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Монополизм производителя</a:t>
          </a:r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3CA2541-4350-466F-A0DA-93819B7342AE}" type="parTrans" cxnId="{B66252B0-D254-473E-A450-C00D1C0FDA87}">
      <dgm:prSet/>
      <dgm:spPr/>
      <dgm:t>
        <a:bodyPr/>
        <a:lstStyle/>
        <a:p>
          <a:endParaRPr lang="ru-RU"/>
        </a:p>
      </dgm:t>
    </dgm:pt>
    <dgm:pt modelId="{6D11A245-BFFE-4194-BBF5-2434F9145002}" type="sibTrans" cxnId="{B66252B0-D254-473E-A450-C00D1C0FDA87}">
      <dgm:prSet/>
      <dgm:spPr/>
      <dgm:t>
        <a:bodyPr/>
        <a:lstStyle/>
        <a:p>
          <a:endParaRPr lang="ru-RU"/>
        </a:p>
      </dgm:t>
    </dgm:pt>
    <dgm:pt modelId="{6F0416C6-D862-4809-B12A-0231C83807C9}">
      <dgm:prSet custT="1"/>
      <dgm:spPr/>
      <dgm:t>
        <a:bodyPr/>
        <a:lstStyle/>
        <a:p>
          <a:r>
            <a:rPr lang="ru-RU" sz="12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Централизованное руководство экономикой </a:t>
          </a:r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A4DB1EE-1FAF-4687-8DAD-D1CCEE0784F4}" type="parTrans" cxnId="{D7E1AC8C-7648-414C-B035-0C3778451F1A}">
      <dgm:prSet/>
      <dgm:spPr/>
      <dgm:t>
        <a:bodyPr/>
        <a:lstStyle/>
        <a:p>
          <a:endParaRPr lang="ru-RU"/>
        </a:p>
      </dgm:t>
    </dgm:pt>
    <dgm:pt modelId="{C2D8F1F4-8C72-4056-A704-5B8C2D7839C1}" type="sibTrans" cxnId="{D7E1AC8C-7648-414C-B035-0C3778451F1A}">
      <dgm:prSet/>
      <dgm:spPr/>
      <dgm:t>
        <a:bodyPr/>
        <a:lstStyle/>
        <a:p>
          <a:endParaRPr lang="ru-RU"/>
        </a:p>
      </dgm:t>
    </dgm:pt>
    <dgm:pt modelId="{FA3B1403-4CBE-48BB-B789-812F828C5856}">
      <dgm:prSet custT="1"/>
      <dgm:spPr/>
      <dgm:t>
        <a:bodyPr/>
        <a:lstStyle/>
        <a:p>
          <a:r>
            <a:rPr lang="ru-RU" sz="12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Сращивание всех ветвей власти, партийного и государственного аппарата</a:t>
          </a:r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FFA25FE-7C58-475A-8EE1-43AABB91E322}" type="parTrans" cxnId="{939A4A20-75FA-4DC8-8B21-A0FC247A367C}">
      <dgm:prSet/>
      <dgm:spPr/>
      <dgm:t>
        <a:bodyPr/>
        <a:lstStyle/>
        <a:p>
          <a:endParaRPr lang="ru-RU"/>
        </a:p>
      </dgm:t>
    </dgm:pt>
    <dgm:pt modelId="{CB4B50C4-1DB0-4709-BFF5-6D238CCBBF08}" type="sibTrans" cxnId="{939A4A20-75FA-4DC8-8B21-A0FC247A367C}">
      <dgm:prSet/>
      <dgm:spPr/>
      <dgm:t>
        <a:bodyPr/>
        <a:lstStyle/>
        <a:p>
          <a:endParaRPr lang="ru-RU"/>
        </a:p>
      </dgm:t>
    </dgm:pt>
    <dgm:pt modelId="{C3331D54-9524-4430-AC20-CEB03827B12C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Частная собственность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6E45EB0-912B-4CEB-84DD-0D67BBA53868}" type="parTrans" cxnId="{E256CF71-E53D-43D7-85C4-776ABBE617C2}">
      <dgm:prSet/>
      <dgm:spPr/>
      <dgm:t>
        <a:bodyPr/>
        <a:lstStyle/>
        <a:p>
          <a:endParaRPr lang="ru-RU"/>
        </a:p>
      </dgm:t>
    </dgm:pt>
    <dgm:pt modelId="{C42D608B-F183-4834-BBB1-0B151C285508}" type="sibTrans" cxnId="{E256CF71-E53D-43D7-85C4-776ABBE617C2}">
      <dgm:prSet/>
      <dgm:spPr/>
      <dgm:t>
        <a:bodyPr/>
        <a:lstStyle/>
        <a:p>
          <a:endParaRPr lang="ru-RU"/>
        </a:p>
      </dgm:t>
    </dgm:pt>
    <dgm:pt modelId="{F1ECB7D2-C695-4CD7-8BCD-589454C3CE5C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Конкуренция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5F853BA-A6D4-42CE-9419-01A53371DC78}" type="parTrans" cxnId="{E5CF98EF-143B-4ACD-9F43-A2DB67B39BE5}">
      <dgm:prSet/>
      <dgm:spPr/>
      <dgm:t>
        <a:bodyPr/>
        <a:lstStyle/>
        <a:p>
          <a:endParaRPr lang="ru-RU"/>
        </a:p>
      </dgm:t>
    </dgm:pt>
    <dgm:pt modelId="{AA855E2D-80E5-48E7-B6C3-946CE75D0E15}" type="sibTrans" cxnId="{E5CF98EF-143B-4ACD-9F43-A2DB67B39BE5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4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4792" custScaleY="116362" custLinFactNeighborX="2720" custLinFactNeighborY="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3" custScaleX="95530" custScaleY="115339" custLinFactNeighborX="2508" custLinFactNeighborY="-14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89978-AB4F-4B4C-8B42-9E48C74208BC}" type="pres">
      <dgm:prSet presAssocID="{B663B938-4700-46BE-A061-CA264ABB5B2B}" presName="sp" presStyleCnt="0"/>
      <dgm:spPr/>
    </dgm:pt>
    <dgm:pt modelId="{67058777-9C94-4CAE-B331-564A3176F334}" type="pres">
      <dgm:prSet presAssocID="{081757A8-4B0B-43A8-9B22-60E789481C64}" presName="linNode" presStyleCnt="0"/>
      <dgm:spPr/>
    </dgm:pt>
    <dgm:pt modelId="{D68EBA4A-4E2A-4A23-B731-72B3ED1F34BC}" type="pres">
      <dgm:prSet presAssocID="{081757A8-4B0B-43A8-9B22-60E789481C64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36CF11-08EE-4293-9D2D-E517DC171D23}" type="presOf" srcId="{0C6B636E-CAA5-4D27-BF40-9A881A18DADD}" destId="{25C25A89-143F-41F6-9B13-EFBC6AD96D19}" srcOrd="0" destOrd="0" presId="urn:microsoft.com/office/officeart/2005/8/layout/vList5"/>
    <dgm:cxn modelId="{095C6F39-DA09-4E7E-A239-EF85506AC9A6}" srcId="{DB7CEF31-2103-4EF8-BAD0-BB5A31774D0B}" destId="{1D1A6A79-941C-4EF1-829D-86726EE8F4DD}" srcOrd="1" destOrd="0" parTransId="{1C57DCE0-5CDC-42C4-B37E-4AD1507F729F}" sibTransId="{3D55B2EC-EDBE-42D4-8077-63056EB1E073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11EFA927-DF97-49FB-9B34-0E5313D5AD23}" type="presOf" srcId="{EC4CDA45-B345-40CC-B722-0024293FD7D7}" destId="{B81BA971-9CAF-459D-983F-C87EF76537AD}" srcOrd="0" destOrd="0" presId="urn:microsoft.com/office/officeart/2005/8/layout/vList5"/>
    <dgm:cxn modelId="{E5CF98EF-143B-4ACD-9F43-A2DB67B39BE5}" srcId="{EC4CDA45-B345-40CC-B722-0024293FD7D7}" destId="{F1ECB7D2-C695-4CD7-8BCD-589454C3CE5C}" srcOrd="2" destOrd="0" parTransId="{C5F853BA-A6D4-42CE-9419-01A53371DC78}" sibTransId="{AA855E2D-80E5-48E7-B6C3-946CE75D0E15}"/>
    <dgm:cxn modelId="{EF82E55E-14F4-429B-8635-1204388267C4}" type="presOf" srcId="{ED3E89AA-8392-479A-8BCA-CDF4678D0A37}" destId="{88BDA8E9-7831-4C66-BBD2-836D7154CA69}" srcOrd="0" destOrd="2" presId="urn:microsoft.com/office/officeart/2005/8/layout/vList5"/>
    <dgm:cxn modelId="{D7E1AC8C-7648-414C-B035-0C3778451F1A}" srcId="{C9ED02E2-726E-43BF-A2B9-04EFD79E0148}" destId="{6F0416C6-D862-4809-B12A-0231C83807C9}" srcOrd="2" destOrd="0" parTransId="{AA4DB1EE-1FAF-4687-8DAD-D1CCEE0784F4}" sibTransId="{C2D8F1F4-8C72-4056-A704-5B8C2D7839C1}"/>
    <dgm:cxn modelId="{939A4A20-75FA-4DC8-8B21-A0FC247A367C}" srcId="{C9ED02E2-726E-43BF-A2B9-04EFD79E0148}" destId="{FA3B1403-4CBE-48BB-B789-812F828C5856}" srcOrd="3" destOrd="0" parTransId="{3FFA25FE-7C58-475A-8EE1-43AABB91E322}" sibTransId="{CB4B50C4-1DB0-4709-BFF5-6D238CCBBF08}"/>
    <dgm:cxn modelId="{97F90F7E-67FB-4A6A-9C03-1CDCA43B3BA9}" type="presOf" srcId="{6F0416C6-D862-4809-B12A-0231C83807C9}" destId="{5E207853-9036-4742-8368-5A221D0E974B}" srcOrd="0" destOrd="2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B3546166-CE76-4215-8CFF-FFC0AEF021DC}" type="presOf" srcId="{C9ED02E2-726E-43BF-A2B9-04EFD79E0148}" destId="{D7950679-C8D6-4096-85D2-23846384D591}" srcOrd="0" destOrd="0" presId="urn:microsoft.com/office/officeart/2005/8/layout/vList5"/>
    <dgm:cxn modelId="{62C7609D-7A35-44B6-9A30-3842BAA7BD05}" type="presOf" srcId="{DB7CEF31-2103-4EF8-BAD0-BB5A31774D0B}" destId="{1C01E749-5574-4808-A9FC-29CC8BAE872A}" srcOrd="0" destOrd="0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FCE30B4E-DB81-4084-A581-4490338369B9}" srcId="{DB7CEF31-2103-4EF8-BAD0-BB5A31774D0B}" destId="{DFAD178C-CA54-4B18-B74A-2BEEAF6B95E3}" srcOrd="3" destOrd="0" parTransId="{6675D21C-0917-4047-AB63-C18323AAEA86}" sibTransId="{4C746FC5-5078-4013-B430-E937E42555E2}"/>
    <dgm:cxn modelId="{B66252B0-D254-473E-A450-C00D1C0FDA87}" srcId="{C9ED02E2-726E-43BF-A2B9-04EFD79E0148}" destId="{9A42131B-A444-4675-8FA3-DEBE945F3B76}" srcOrd="1" destOrd="0" parTransId="{F3CA2541-4350-466F-A0DA-93819B7342AE}" sibTransId="{6D11A245-BFFE-4194-BBF5-2434F9145002}"/>
    <dgm:cxn modelId="{F038356B-7C3C-4FB2-B9D0-6F8991D7723C}" type="presOf" srcId="{C3331D54-9524-4430-AC20-CEB03827B12C}" destId="{25C25A89-143F-41F6-9B13-EFBC6AD96D19}" srcOrd="0" destOrd="1" presId="urn:microsoft.com/office/officeart/2005/8/layout/vList5"/>
    <dgm:cxn modelId="{D26FB7A6-6C77-4341-A416-A8A7FBABEB68}" type="presOf" srcId="{A9B8A75A-F186-47AC-B108-9D5A7E33E5FB}" destId="{88BDA8E9-7831-4C66-BBD2-836D7154CA69}" srcOrd="0" destOrd="0" presId="urn:microsoft.com/office/officeart/2005/8/layout/vList5"/>
    <dgm:cxn modelId="{51A7D98B-1C09-4F67-A6DE-F18477BFF080}" type="presOf" srcId="{E2B377C3-7FEE-42C9-A7BE-E3037BF8ECBE}" destId="{5E207853-9036-4742-8368-5A221D0E974B}" srcOrd="0" destOrd="0" presId="urn:microsoft.com/office/officeart/2005/8/layout/vList5"/>
    <dgm:cxn modelId="{EA26F3D4-4F90-407D-B1AC-3730F38CE690}" srcId="{E71272A4-8F20-442C-953F-6B5AE4F4A6B7}" destId="{081757A8-4B0B-43A8-9B22-60E789481C64}" srcOrd="3" destOrd="0" parTransId="{10E8A873-DF49-4D7E-9756-2A19D05800B0}" sibTransId="{11EA3D53-C59C-4B67-8BCF-5CE799CEDA44}"/>
    <dgm:cxn modelId="{BD2AB6BC-8862-47EE-9BFD-458C46A8ECBF}" type="presOf" srcId="{9A42131B-A444-4675-8FA3-DEBE945F3B76}" destId="{5E207853-9036-4742-8368-5A221D0E974B}" srcOrd="0" destOrd="1" presId="urn:microsoft.com/office/officeart/2005/8/layout/vList5"/>
    <dgm:cxn modelId="{ED1C73ED-CC9D-49C5-AD6F-A9C202F7DA3B}" type="presOf" srcId="{E71272A4-8F20-442C-953F-6B5AE4F4A6B7}" destId="{C6E441D3-B4F3-40AA-9B93-433C3A9AA3D6}" srcOrd="0" destOrd="0" presId="urn:microsoft.com/office/officeart/2005/8/layout/vList5"/>
    <dgm:cxn modelId="{D5A62010-0902-4464-8EB3-DCA4C851B127}" type="presOf" srcId="{1D1A6A79-941C-4EF1-829D-86726EE8F4DD}" destId="{88BDA8E9-7831-4C66-BBD2-836D7154CA69}" srcOrd="0" destOrd="1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6395AF15-7768-47F6-81B7-BF988EF3EBCE}" type="presOf" srcId="{FA3B1403-4CBE-48BB-B789-812F828C5856}" destId="{5E207853-9036-4742-8368-5A221D0E974B}" srcOrd="0" destOrd="3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813BEA8C-3295-413E-BEB8-2625CE78C594}" type="presOf" srcId="{081757A8-4B0B-43A8-9B22-60E789481C64}" destId="{D68EBA4A-4E2A-4A23-B731-72B3ED1F34BC}" srcOrd="0" destOrd="0" presId="urn:microsoft.com/office/officeart/2005/8/layout/vList5"/>
    <dgm:cxn modelId="{97E02423-396F-460B-94FE-49C21BD8BB81}" srcId="{DB7CEF31-2103-4EF8-BAD0-BB5A31774D0B}" destId="{ED3E89AA-8392-479A-8BCA-CDF4678D0A37}" srcOrd="2" destOrd="0" parTransId="{C029B666-E810-4F3C-881B-1258263EA6A7}" sibTransId="{C3F111B6-1AD6-4443-815C-01F386B77693}"/>
    <dgm:cxn modelId="{E256CF71-E53D-43D7-85C4-776ABBE617C2}" srcId="{EC4CDA45-B345-40CC-B722-0024293FD7D7}" destId="{C3331D54-9524-4430-AC20-CEB03827B12C}" srcOrd="1" destOrd="0" parTransId="{66E45EB0-912B-4CEB-84DD-0D67BBA53868}" sibTransId="{C42D608B-F183-4834-BBB1-0B151C285508}"/>
    <dgm:cxn modelId="{4F2667D4-C658-4567-8611-183DCC7C841F}" type="presOf" srcId="{DFAD178C-CA54-4B18-B74A-2BEEAF6B95E3}" destId="{88BDA8E9-7831-4C66-BBD2-836D7154CA69}" srcOrd="0" destOrd="3" presId="urn:microsoft.com/office/officeart/2005/8/layout/vList5"/>
    <dgm:cxn modelId="{3145A917-F85D-4C82-8630-016D6C2C1FB9}" type="presOf" srcId="{F1ECB7D2-C695-4CD7-8BCD-589454C3CE5C}" destId="{25C25A89-143F-41F6-9B13-EFBC6AD96D19}" srcOrd="0" destOrd="2" presId="urn:microsoft.com/office/officeart/2005/8/layout/vList5"/>
    <dgm:cxn modelId="{ABC554DB-0FAF-4101-8284-61BF9B43717B}" type="presParOf" srcId="{C6E441D3-B4F3-40AA-9B93-433C3A9AA3D6}" destId="{D5F2D764-FC28-45FD-8FE9-34A00C5924F6}" srcOrd="0" destOrd="0" presId="urn:microsoft.com/office/officeart/2005/8/layout/vList5"/>
    <dgm:cxn modelId="{285D22FD-4144-42AB-9317-01E82F843480}" type="presParOf" srcId="{D5F2D764-FC28-45FD-8FE9-34A00C5924F6}" destId="{1C01E749-5574-4808-A9FC-29CC8BAE872A}" srcOrd="0" destOrd="0" presId="urn:microsoft.com/office/officeart/2005/8/layout/vList5"/>
    <dgm:cxn modelId="{D13D47D0-AD54-4300-A1D5-3E753DB60A54}" type="presParOf" srcId="{D5F2D764-FC28-45FD-8FE9-34A00C5924F6}" destId="{88BDA8E9-7831-4C66-BBD2-836D7154CA69}" srcOrd="1" destOrd="0" presId="urn:microsoft.com/office/officeart/2005/8/layout/vList5"/>
    <dgm:cxn modelId="{88FD139C-BCA3-433D-B6CA-27EE8F0D4D53}" type="presParOf" srcId="{C6E441D3-B4F3-40AA-9B93-433C3A9AA3D6}" destId="{406A4C19-09B9-4C04-BC58-E93611EB80E7}" srcOrd="1" destOrd="0" presId="urn:microsoft.com/office/officeart/2005/8/layout/vList5"/>
    <dgm:cxn modelId="{508043F9-FBB5-47D4-927D-85F26730622F}" type="presParOf" srcId="{C6E441D3-B4F3-40AA-9B93-433C3A9AA3D6}" destId="{6F76A3E3-98F1-4F03-9847-EB42027CEBD6}" srcOrd="2" destOrd="0" presId="urn:microsoft.com/office/officeart/2005/8/layout/vList5"/>
    <dgm:cxn modelId="{A5863ECB-4CDB-4B52-8ED2-22C350CE2E0C}" type="presParOf" srcId="{6F76A3E3-98F1-4F03-9847-EB42027CEBD6}" destId="{D7950679-C8D6-4096-85D2-23846384D591}" srcOrd="0" destOrd="0" presId="urn:microsoft.com/office/officeart/2005/8/layout/vList5"/>
    <dgm:cxn modelId="{817E1EA9-22D6-4C5B-97D2-B0E57547304B}" type="presParOf" srcId="{6F76A3E3-98F1-4F03-9847-EB42027CEBD6}" destId="{5E207853-9036-4742-8368-5A221D0E974B}" srcOrd="1" destOrd="0" presId="urn:microsoft.com/office/officeart/2005/8/layout/vList5"/>
    <dgm:cxn modelId="{AAB64FE8-618A-40A0-A415-6B0D27885F0A}" type="presParOf" srcId="{C6E441D3-B4F3-40AA-9B93-433C3A9AA3D6}" destId="{8DEC9575-157D-4279-B898-45AE803A5079}" srcOrd="3" destOrd="0" presId="urn:microsoft.com/office/officeart/2005/8/layout/vList5"/>
    <dgm:cxn modelId="{D1216FD0-299B-4E0E-8E0F-A332245ED32F}" type="presParOf" srcId="{C6E441D3-B4F3-40AA-9B93-433C3A9AA3D6}" destId="{D346ED43-6DC4-4382-9DBF-F73ADDF30045}" srcOrd="4" destOrd="0" presId="urn:microsoft.com/office/officeart/2005/8/layout/vList5"/>
    <dgm:cxn modelId="{D604851B-22A1-4150-A0CF-4D9F90ABB4B6}" type="presParOf" srcId="{D346ED43-6DC4-4382-9DBF-F73ADDF30045}" destId="{B81BA971-9CAF-459D-983F-C87EF76537AD}" srcOrd="0" destOrd="0" presId="urn:microsoft.com/office/officeart/2005/8/layout/vList5"/>
    <dgm:cxn modelId="{FC026C54-4B95-45E8-8C7A-A219D27F8406}" type="presParOf" srcId="{D346ED43-6DC4-4382-9DBF-F73ADDF30045}" destId="{25C25A89-143F-41F6-9B13-EFBC6AD96D19}" srcOrd="1" destOrd="0" presId="urn:microsoft.com/office/officeart/2005/8/layout/vList5"/>
    <dgm:cxn modelId="{E2A89E4C-BD38-4ABC-B765-78F4D69DB904}" type="presParOf" srcId="{C6E441D3-B4F3-40AA-9B93-433C3A9AA3D6}" destId="{5F689978-AB4F-4B4C-8B42-9E48C74208BC}" srcOrd="5" destOrd="0" presId="urn:microsoft.com/office/officeart/2005/8/layout/vList5"/>
    <dgm:cxn modelId="{49D039F2-83AD-4B85-A3AD-BE09609C6733}" type="presParOf" srcId="{C6E441D3-B4F3-40AA-9B93-433C3A9AA3D6}" destId="{67058777-9C94-4CAE-B331-564A3176F334}" srcOrd="6" destOrd="0" presId="urn:microsoft.com/office/officeart/2005/8/layout/vList5"/>
    <dgm:cxn modelId="{8F85AF27-DB04-4066-AAFA-53365DCACC51}" type="presParOf" srcId="{67058777-9C94-4CAE-B331-564A3176F334}" destId="{D68EBA4A-4E2A-4A23-B731-72B3ED1F34B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E32184-6917-4777-AF9D-9D78BA52ADC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734C83-ECE0-4382-A2F7-CC84461C41E4}">
      <dgm:prSet custT="1"/>
      <dgm:spPr/>
      <dgm:t>
        <a:bodyPr/>
        <a:lstStyle/>
        <a:p>
          <a:r>
            <a:rPr lang="ru-RU" sz="1800" b="1" dirty="0" smtClean="0"/>
            <a:t>определение объема и структуры национального продукта и национального дохода</a:t>
          </a:r>
          <a:endParaRPr lang="ru-RU" sz="1800" b="1" dirty="0"/>
        </a:p>
      </dgm:t>
    </dgm:pt>
    <dgm:pt modelId="{620E3A74-8914-424D-B3CA-F750F7B3CA86}" type="parTrans" cxnId="{07258A6E-F6E4-487F-ACA6-3028AAD2DA4C}">
      <dgm:prSet/>
      <dgm:spPr/>
      <dgm:t>
        <a:bodyPr/>
        <a:lstStyle/>
        <a:p>
          <a:endParaRPr lang="ru-RU"/>
        </a:p>
      </dgm:t>
    </dgm:pt>
    <dgm:pt modelId="{8B4AEF53-0645-4A99-9831-D0B4CA32F6E5}" type="sibTrans" cxnId="{07258A6E-F6E4-487F-ACA6-3028AAD2DA4C}">
      <dgm:prSet/>
      <dgm:spPr/>
      <dgm:t>
        <a:bodyPr/>
        <a:lstStyle/>
        <a:p>
          <a:endParaRPr lang="ru-RU"/>
        </a:p>
      </dgm:t>
    </dgm:pt>
    <dgm:pt modelId="{A655CC0C-CDF7-491A-8061-6F590422CEC6}">
      <dgm:prSet custT="1"/>
      <dgm:spPr/>
      <dgm:t>
        <a:bodyPr/>
        <a:lstStyle/>
        <a:p>
          <a:r>
            <a:rPr lang="ru-RU" sz="1800" b="1" dirty="0" smtClean="0"/>
            <a:t>анализ природы инфляции</a:t>
          </a:r>
          <a:endParaRPr lang="ru-RU" sz="1800" b="1" dirty="0"/>
        </a:p>
      </dgm:t>
    </dgm:pt>
    <dgm:pt modelId="{5DC7EB2C-AE22-455F-8B92-1B1AD0F8ABE3}" type="parTrans" cxnId="{01CD0760-9232-4CC7-816E-26C16529F16F}">
      <dgm:prSet/>
      <dgm:spPr/>
      <dgm:t>
        <a:bodyPr/>
        <a:lstStyle/>
        <a:p>
          <a:endParaRPr lang="ru-RU"/>
        </a:p>
      </dgm:t>
    </dgm:pt>
    <dgm:pt modelId="{6728FCB3-B81C-4FA1-8118-716D30D6071A}" type="sibTrans" cxnId="{01CD0760-9232-4CC7-816E-26C16529F16F}">
      <dgm:prSet/>
      <dgm:spPr/>
      <dgm:t>
        <a:bodyPr/>
        <a:lstStyle/>
        <a:p>
          <a:endParaRPr lang="ru-RU"/>
        </a:p>
      </dgm:t>
    </dgm:pt>
    <dgm:pt modelId="{326095A2-9227-435C-A053-587990387F03}">
      <dgm:prSet custT="1"/>
      <dgm:spPr/>
      <dgm:t>
        <a:bodyPr/>
        <a:lstStyle/>
        <a:p>
          <a:r>
            <a:rPr lang="ru-RU" sz="1800" b="1" dirty="0" smtClean="0"/>
            <a:t>изучение механизма и факторов экономического роста</a:t>
          </a:r>
          <a:endParaRPr lang="ru-RU" sz="1800" b="1" dirty="0"/>
        </a:p>
      </dgm:t>
    </dgm:pt>
    <dgm:pt modelId="{149D5706-4F3D-4CDC-8303-5B41C97ECD02}" type="parTrans" cxnId="{D337A4F1-CAA4-4FAF-ACCD-9FB71097A5C9}">
      <dgm:prSet/>
      <dgm:spPr/>
      <dgm:t>
        <a:bodyPr/>
        <a:lstStyle/>
        <a:p>
          <a:endParaRPr lang="ru-RU"/>
        </a:p>
      </dgm:t>
    </dgm:pt>
    <dgm:pt modelId="{868BEDA9-BA62-400E-97EE-7D8E878E1B40}" type="sibTrans" cxnId="{D337A4F1-CAA4-4FAF-ACCD-9FB71097A5C9}">
      <dgm:prSet/>
      <dgm:spPr/>
      <dgm:t>
        <a:bodyPr/>
        <a:lstStyle/>
        <a:p>
          <a:endParaRPr lang="ru-RU"/>
        </a:p>
      </dgm:t>
    </dgm:pt>
    <dgm:pt modelId="{551FAF97-BD94-4183-83BC-E3B61FD81463}">
      <dgm:prSet custT="1"/>
      <dgm:spPr/>
      <dgm:t>
        <a:bodyPr/>
        <a:lstStyle/>
        <a:p>
          <a:r>
            <a:rPr lang="ru-RU" sz="1800" b="1" dirty="0" smtClean="0"/>
            <a:t>выявление факторов, регулирующих занятость в масштабах всей экономики</a:t>
          </a:r>
          <a:endParaRPr lang="ru-RU" sz="1800" b="1" dirty="0"/>
        </a:p>
      </dgm:t>
    </dgm:pt>
    <dgm:pt modelId="{49ECFF17-F592-449C-9E4A-6940E662BB23}" type="parTrans" cxnId="{4F711103-14E7-436A-B55E-4D0A268010F1}">
      <dgm:prSet/>
      <dgm:spPr/>
      <dgm:t>
        <a:bodyPr/>
        <a:lstStyle/>
        <a:p>
          <a:endParaRPr lang="ru-RU"/>
        </a:p>
      </dgm:t>
    </dgm:pt>
    <dgm:pt modelId="{76C984EB-8A74-4E29-BEA9-BD17D3552089}" type="sibTrans" cxnId="{4F711103-14E7-436A-B55E-4D0A268010F1}">
      <dgm:prSet/>
      <dgm:spPr/>
      <dgm:t>
        <a:bodyPr/>
        <a:lstStyle/>
        <a:p>
          <a:endParaRPr lang="ru-RU"/>
        </a:p>
      </dgm:t>
    </dgm:pt>
    <dgm:pt modelId="{C9D67AFE-8F90-4AAB-8933-A8563252EAA4}">
      <dgm:prSet custT="1"/>
      <dgm:spPr/>
      <dgm:t>
        <a:bodyPr/>
        <a:lstStyle/>
        <a:p>
          <a:r>
            <a:rPr lang="ru-RU" sz="1800" b="1" dirty="0" smtClean="0"/>
            <a:t>рассмотрение причин циклических колебаний и конъюнктурных изменений в экономике</a:t>
          </a:r>
          <a:endParaRPr lang="ru-RU" sz="1800" b="1" dirty="0"/>
        </a:p>
      </dgm:t>
    </dgm:pt>
    <dgm:pt modelId="{F1D8F3F1-814D-47FB-B07F-7C1FA03FC7B2}" type="parTrans" cxnId="{F562E80E-CC97-4621-B4FA-3D0F2BC690D4}">
      <dgm:prSet/>
      <dgm:spPr/>
      <dgm:t>
        <a:bodyPr/>
        <a:lstStyle/>
        <a:p>
          <a:endParaRPr lang="ru-RU"/>
        </a:p>
      </dgm:t>
    </dgm:pt>
    <dgm:pt modelId="{7D7AAB81-B06D-4F8C-BB57-50B95AC412AC}" type="sibTrans" cxnId="{F562E80E-CC97-4621-B4FA-3D0F2BC690D4}">
      <dgm:prSet/>
      <dgm:spPr/>
      <dgm:t>
        <a:bodyPr/>
        <a:lstStyle/>
        <a:p>
          <a:endParaRPr lang="ru-RU"/>
        </a:p>
      </dgm:t>
    </dgm:pt>
    <dgm:pt modelId="{71D8DD4C-5099-4611-9FF1-8DA6EEBA3E8C}">
      <dgm:prSet custT="1"/>
      <dgm:spPr/>
      <dgm:t>
        <a:bodyPr/>
        <a:lstStyle/>
        <a:p>
          <a:r>
            <a:rPr lang="ru-RU" sz="1800" b="1" dirty="0" smtClean="0"/>
            <a:t>исследование внешнеэкономического взаимодействия национальных экономик</a:t>
          </a:r>
          <a:endParaRPr lang="ru-RU" sz="1800" b="1" dirty="0"/>
        </a:p>
      </dgm:t>
    </dgm:pt>
    <dgm:pt modelId="{2F963F86-B628-46A5-9AB3-073E1ACD47D4}" type="parTrans" cxnId="{78A515A1-D130-422D-820E-179710845A99}">
      <dgm:prSet/>
      <dgm:spPr/>
      <dgm:t>
        <a:bodyPr/>
        <a:lstStyle/>
        <a:p>
          <a:endParaRPr lang="ru-RU"/>
        </a:p>
      </dgm:t>
    </dgm:pt>
    <dgm:pt modelId="{2AC16EA2-89DD-4E80-9CFF-B17A2721A341}" type="sibTrans" cxnId="{78A515A1-D130-422D-820E-179710845A99}">
      <dgm:prSet/>
      <dgm:spPr/>
      <dgm:t>
        <a:bodyPr/>
        <a:lstStyle/>
        <a:p>
          <a:endParaRPr lang="ru-RU"/>
        </a:p>
      </dgm:t>
    </dgm:pt>
    <dgm:pt modelId="{E595A900-B267-4A87-8B7E-DFD06ACEBE81}">
      <dgm:prSet custT="1"/>
      <dgm:spPr/>
      <dgm:t>
        <a:bodyPr/>
        <a:lstStyle/>
        <a:p>
          <a:r>
            <a:rPr lang="ru-RU" sz="1800" b="1" dirty="0" smtClean="0"/>
            <a:t>теоретическое обоснование целей, содержания и форм осуществления макроэкономической политики государства</a:t>
          </a:r>
          <a:endParaRPr lang="ru-RU" sz="1800" b="1" dirty="0"/>
        </a:p>
      </dgm:t>
    </dgm:pt>
    <dgm:pt modelId="{FF448322-BF63-450E-9130-12E972E772B8}" type="parTrans" cxnId="{DCB22481-5A8B-4063-9B76-6631B8F3EBE6}">
      <dgm:prSet/>
      <dgm:spPr/>
      <dgm:t>
        <a:bodyPr/>
        <a:lstStyle/>
        <a:p>
          <a:endParaRPr lang="ru-RU"/>
        </a:p>
      </dgm:t>
    </dgm:pt>
    <dgm:pt modelId="{1EAB0397-8BA5-4C0F-90A0-5BE1BFF3ECB3}" type="sibTrans" cxnId="{DCB22481-5A8B-4063-9B76-6631B8F3EBE6}">
      <dgm:prSet/>
      <dgm:spPr/>
      <dgm:t>
        <a:bodyPr/>
        <a:lstStyle/>
        <a:p>
          <a:endParaRPr lang="ru-RU"/>
        </a:p>
      </dgm:t>
    </dgm:pt>
    <dgm:pt modelId="{4D17A38A-E984-45A8-8D16-EB6B2376D269}" type="pres">
      <dgm:prSet presAssocID="{6FE32184-6917-4777-AF9D-9D78BA52ADC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4FBDA-77C1-4AE1-A49E-A781975D47E1}" type="pres">
      <dgm:prSet presAssocID="{EC734C83-ECE0-4382-A2F7-CC84461C41E4}" presName="composite" presStyleCnt="0"/>
      <dgm:spPr/>
    </dgm:pt>
    <dgm:pt modelId="{21BAB4B3-6667-4842-AF74-3DA1A4B5B915}" type="pres">
      <dgm:prSet presAssocID="{EC734C83-ECE0-4382-A2F7-CC84461C41E4}" presName="imgShp" presStyleLbl="fgImgPlace1" presStyleIdx="0" presStyleCnt="7"/>
      <dgm:spPr/>
    </dgm:pt>
    <dgm:pt modelId="{F2238BC4-BA6F-4116-9504-66D90C8405EA}" type="pres">
      <dgm:prSet presAssocID="{EC734C83-ECE0-4382-A2F7-CC84461C41E4}" presName="txShp" presStyleLbl="node1" presStyleIdx="0" presStyleCnt="7" custScaleY="133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601E-DE1D-49B1-BA2F-682FC2269A5B}" type="pres">
      <dgm:prSet presAssocID="{8B4AEF53-0645-4A99-9831-D0B4CA32F6E5}" presName="spacing" presStyleCnt="0"/>
      <dgm:spPr/>
    </dgm:pt>
    <dgm:pt modelId="{3586BC23-1A5D-4E22-A9BA-EB951564C2BB}" type="pres">
      <dgm:prSet presAssocID="{551FAF97-BD94-4183-83BC-E3B61FD81463}" presName="composite" presStyleCnt="0"/>
      <dgm:spPr/>
    </dgm:pt>
    <dgm:pt modelId="{E2EBFF1F-125E-4B85-B583-47ADE8C905DD}" type="pres">
      <dgm:prSet presAssocID="{551FAF97-BD94-4183-83BC-E3B61FD81463}" presName="imgShp" presStyleLbl="fgImgPlace1" presStyleIdx="1" presStyleCnt="7"/>
      <dgm:spPr/>
    </dgm:pt>
    <dgm:pt modelId="{C5D196CE-AD84-479D-A30A-CD55794BCA2F}" type="pres">
      <dgm:prSet presAssocID="{551FAF97-BD94-4183-83BC-E3B61FD81463}" presName="txShp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74F1D-11BA-4E64-B062-53BF284C4FC6}" type="pres">
      <dgm:prSet presAssocID="{76C984EB-8A74-4E29-BEA9-BD17D3552089}" presName="spacing" presStyleCnt="0"/>
      <dgm:spPr/>
    </dgm:pt>
    <dgm:pt modelId="{F009B007-0DC6-431C-9D9A-4E140456125E}" type="pres">
      <dgm:prSet presAssocID="{A655CC0C-CDF7-491A-8061-6F590422CEC6}" presName="composite" presStyleCnt="0"/>
      <dgm:spPr/>
    </dgm:pt>
    <dgm:pt modelId="{C9796D50-63B6-42D2-8116-AAD5D6DD2CDD}" type="pres">
      <dgm:prSet presAssocID="{A655CC0C-CDF7-491A-8061-6F590422CEC6}" presName="imgShp" presStyleLbl="fgImgPlace1" presStyleIdx="2" presStyleCnt="7"/>
      <dgm:spPr/>
    </dgm:pt>
    <dgm:pt modelId="{5F33EE01-A646-4C8B-B7CB-43BEAF4E5BE6}" type="pres">
      <dgm:prSet presAssocID="{A655CC0C-CDF7-491A-8061-6F590422CEC6}" presName="txShp" presStyleLbl="node1" presStyleIdx="2" presStyleCnt="7" custScaleY="99791" custLinFactNeighborX="243" custLinFactNeighborY="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25C4F-0666-428A-97E2-B2767408FC9B}" type="pres">
      <dgm:prSet presAssocID="{6728FCB3-B81C-4FA1-8118-716D30D6071A}" presName="spacing" presStyleCnt="0"/>
      <dgm:spPr/>
    </dgm:pt>
    <dgm:pt modelId="{65DC95BE-A527-470C-B8BE-DB948ACB8FA6}" type="pres">
      <dgm:prSet presAssocID="{326095A2-9227-435C-A053-587990387F03}" presName="composite" presStyleCnt="0"/>
      <dgm:spPr/>
    </dgm:pt>
    <dgm:pt modelId="{03E0AF5A-496B-4D7A-A882-C17CAE4CEB20}" type="pres">
      <dgm:prSet presAssocID="{326095A2-9227-435C-A053-587990387F03}" presName="imgShp" presStyleLbl="fgImgPlace1" presStyleIdx="3" presStyleCnt="7"/>
      <dgm:spPr/>
    </dgm:pt>
    <dgm:pt modelId="{8B60A255-87EF-4230-BBC7-FBDC038FC5FA}" type="pres">
      <dgm:prSet presAssocID="{326095A2-9227-435C-A053-587990387F03}" presName="txShp" presStyleLbl="node1" presStyleIdx="3" presStyleCnt="7" custScaleY="108545" custLinFactNeighborX="1119" custLinFactNeighborY="-39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E9F0F4-D204-4A00-A2E9-628B17A00D13}" type="pres">
      <dgm:prSet presAssocID="{868BEDA9-BA62-400E-97EE-7D8E878E1B40}" presName="spacing" presStyleCnt="0"/>
      <dgm:spPr/>
    </dgm:pt>
    <dgm:pt modelId="{090EC4DB-FCAC-45E2-8975-D77165748DB2}" type="pres">
      <dgm:prSet presAssocID="{C9D67AFE-8F90-4AAB-8933-A8563252EAA4}" presName="composite" presStyleCnt="0"/>
      <dgm:spPr/>
    </dgm:pt>
    <dgm:pt modelId="{4E32D981-1011-4B34-A794-320A14FA2434}" type="pres">
      <dgm:prSet presAssocID="{C9D67AFE-8F90-4AAB-8933-A8563252EAA4}" presName="imgShp" presStyleLbl="fgImgPlace1" presStyleIdx="4" presStyleCnt="7"/>
      <dgm:spPr/>
    </dgm:pt>
    <dgm:pt modelId="{0042DB26-888B-4C93-AD24-9F4F7762EBDB}" type="pres">
      <dgm:prSet presAssocID="{C9D67AFE-8F90-4AAB-8933-A8563252EAA4}" presName="txShp" presStyleLbl="node1" presStyleIdx="4" presStyleCnt="7" custScaleY="134876" custLinFactNeighborX="-141" custLinFactNeighborY="-18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43BD16-9DCA-49B3-874B-E81A9B20FAE2}" type="pres">
      <dgm:prSet presAssocID="{7D7AAB81-B06D-4F8C-BB57-50B95AC412AC}" presName="spacing" presStyleCnt="0"/>
      <dgm:spPr/>
    </dgm:pt>
    <dgm:pt modelId="{1DB91765-861F-4433-8F3B-98743B98C0EE}" type="pres">
      <dgm:prSet presAssocID="{71D8DD4C-5099-4611-9FF1-8DA6EEBA3E8C}" presName="composite" presStyleCnt="0"/>
      <dgm:spPr/>
    </dgm:pt>
    <dgm:pt modelId="{5C44DDC7-981C-4361-AF0E-EF53AB24C772}" type="pres">
      <dgm:prSet presAssocID="{71D8DD4C-5099-4611-9FF1-8DA6EEBA3E8C}" presName="imgShp" presStyleLbl="fgImgPlace1" presStyleIdx="5" presStyleCnt="7"/>
      <dgm:spPr/>
    </dgm:pt>
    <dgm:pt modelId="{A948AAB2-5C3A-49D3-B545-B675ED5BB1A6}" type="pres">
      <dgm:prSet presAssocID="{71D8DD4C-5099-4611-9FF1-8DA6EEBA3E8C}" presName="txShp" presStyleLbl="node1" presStyleIdx="5" presStyleCnt="7" custLinFactNeighborX="1365" custLinFactNeighborY="-256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8E4F7-58D1-48FB-A1B1-D7E4B3EBD098}" type="pres">
      <dgm:prSet presAssocID="{2AC16EA2-89DD-4E80-9CFF-B17A2721A341}" presName="spacing" presStyleCnt="0"/>
      <dgm:spPr/>
    </dgm:pt>
    <dgm:pt modelId="{3ACBD8D5-2D72-41F5-8F25-55AF833FBAA9}" type="pres">
      <dgm:prSet presAssocID="{E595A900-B267-4A87-8B7E-DFD06ACEBE81}" presName="composite" presStyleCnt="0"/>
      <dgm:spPr/>
    </dgm:pt>
    <dgm:pt modelId="{068DE8B0-509B-4568-8A17-723D76177686}" type="pres">
      <dgm:prSet presAssocID="{E595A900-B267-4A87-8B7E-DFD06ACEBE81}" presName="imgShp" presStyleLbl="fgImgPlace1" presStyleIdx="6" presStyleCnt="7"/>
      <dgm:spPr/>
    </dgm:pt>
    <dgm:pt modelId="{BB6F396A-4E17-45B2-ACF7-C47B7BD64AF4}" type="pres">
      <dgm:prSet presAssocID="{E595A900-B267-4A87-8B7E-DFD06ACEBE81}" presName="txShp" presStyleLbl="node1" presStyleIdx="6" presStyleCnt="7" custScaleY="187970" custLinFactNeighborX="49" custLinFactNeighborY="-28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62E80E-CC97-4621-B4FA-3D0F2BC690D4}" srcId="{6FE32184-6917-4777-AF9D-9D78BA52ADC9}" destId="{C9D67AFE-8F90-4AAB-8933-A8563252EAA4}" srcOrd="4" destOrd="0" parTransId="{F1D8F3F1-814D-47FB-B07F-7C1FA03FC7B2}" sibTransId="{7D7AAB81-B06D-4F8C-BB57-50B95AC412AC}"/>
    <dgm:cxn modelId="{4F711103-14E7-436A-B55E-4D0A268010F1}" srcId="{6FE32184-6917-4777-AF9D-9D78BA52ADC9}" destId="{551FAF97-BD94-4183-83BC-E3B61FD81463}" srcOrd="1" destOrd="0" parTransId="{49ECFF17-F592-449C-9E4A-6940E662BB23}" sibTransId="{76C984EB-8A74-4E29-BEA9-BD17D3552089}"/>
    <dgm:cxn modelId="{5A80F5E9-A9B7-4FAB-964A-D14E1FEF1A89}" type="presOf" srcId="{326095A2-9227-435C-A053-587990387F03}" destId="{8B60A255-87EF-4230-BBC7-FBDC038FC5FA}" srcOrd="0" destOrd="0" presId="urn:microsoft.com/office/officeart/2005/8/layout/vList3"/>
    <dgm:cxn modelId="{62F226CA-31DE-4F5A-A385-7873538323FB}" type="presOf" srcId="{6FE32184-6917-4777-AF9D-9D78BA52ADC9}" destId="{4D17A38A-E984-45A8-8D16-EB6B2376D269}" srcOrd="0" destOrd="0" presId="urn:microsoft.com/office/officeart/2005/8/layout/vList3"/>
    <dgm:cxn modelId="{07258A6E-F6E4-487F-ACA6-3028AAD2DA4C}" srcId="{6FE32184-6917-4777-AF9D-9D78BA52ADC9}" destId="{EC734C83-ECE0-4382-A2F7-CC84461C41E4}" srcOrd="0" destOrd="0" parTransId="{620E3A74-8914-424D-B3CA-F750F7B3CA86}" sibTransId="{8B4AEF53-0645-4A99-9831-D0B4CA32F6E5}"/>
    <dgm:cxn modelId="{C1DC584F-FB45-4FE3-8108-6D1635EAC258}" type="presOf" srcId="{E595A900-B267-4A87-8B7E-DFD06ACEBE81}" destId="{BB6F396A-4E17-45B2-ACF7-C47B7BD64AF4}" srcOrd="0" destOrd="0" presId="urn:microsoft.com/office/officeart/2005/8/layout/vList3"/>
    <dgm:cxn modelId="{06B5B9B7-5A1B-4D47-8495-A57B689FF767}" type="presOf" srcId="{71D8DD4C-5099-4611-9FF1-8DA6EEBA3E8C}" destId="{A948AAB2-5C3A-49D3-B545-B675ED5BB1A6}" srcOrd="0" destOrd="0" presId="urn:microsoft.com/office/officeart/2005/8/layout/vList3"/>
    <dgm:cxn modelId="{F2F180D7-48CB-425C-B2AF-F3D1120FEE1E}" type="presOf" srcId="{EC734C83-ECE0-4382-A2F7-CC84461C41E4}" destId="{F2238BC4-BA6F-4116-9504-66D90C8405EA}" srcOrd="0" destOrd="0" presId="urn:microsoft.com/office/officeart/2005/8/layout/vList3"/>
    <dgm:cxn modelId="{6E735107-002C-4D2A-BA2D-A6870DB1946C}" type="presOf" srcId="{A655CC0C-CDF7-491A-8061-6F590422CEC6}" destId="{5F33EE01-A646-4C8B-B7CB-43BEAF4E5BE6}" srcOrd="0" destOrd="0" presId="urn:microsoft.com/office/officeart/2005/8/layout/vList3"/>
    <dgm:cxn modelId="{69EA7B8B-218F-44A3-A1D4-CFEC73840A86}" type="presOf" srcId="{C9D67AFE-8F90-4AAB-8933-A8563252EAA4}" destId="{0042DB26-888B-4C93-AD24-9F4F7762EBDB}" srcOrd="0" destOrd="0" presId="urn:microsoft.com/office/officeart/2005/8/layout/vList3"/>
    <dgm:cxn modelId="{01CD0760-9232-4CC7-816E-26C16529F16F}" srcId="{6FE32184-6917-4777-AF9D-9D78BA52ADC9}" destId="{A655CC0C-CDF7-491A-8061-6F590422CEC6}" srcOrd="2" destOrd="0" parTransId="{5DC7EB2C-AE22-455F-8B92-1B1AD0F8ABE3}" sibTransId="{6728FCB3-B81C-4FA1-8118-716D30D6071A}"/>
    <dgm:cxn modelId="{78A515A1-D130-422D-820E-179710845A99}" srcId="{6FE32184-6917-4777-AF9D-9D78BA52ADC9}" destId="{71D8DD4C-5099-4611-9FF1-8DA6EEBA3E8C}" srcOrd="5" destOrd="0" parTransId="{2F963F86-B628-46A5-9AB3-073E1ACD47D4}" sibTransId="{2AC16EA2-89DD-4E80-9CFF-B17A2721A341}"/>
    <dgm:cxn modelId="{D337A4F1-CAA4-4FAF-ACCD-9FB71097A5C9}" srcId="{6FE32184-6917-4777-AF9D-9D78BA52ADC9}" destId="{326095A2-9227-435C-A053-587990387F03}" srcOrd="3" destOrd="0" parTransId="{149D5706-4F3D-4CDC-8303-5B41C97ECD02}" sibTransId="{868BEDA9-BA62-400E-97EE-7D8E878E1B40}"/>
    <dgm:cxn modelId="{E16CA9C6-CFAE-4251-A98F-913184266C81}" type="presOf" srcId="{551FAF97-BD94-4183-83BC-E3B61FD81463}" destId="{C5D196CE-AD84-479D-A30A-CD55794BCA2F}" srcOrd="0" destOrd="0" presId="urn:microsoft.com/office/officeart/2005/8/layout/vList3"/>
    <dgm:cxn modelId="{DCB22481-5A8B-4063-9B76-6631B8F3EBE6}" srcId="{6FE32184-6917-4777-AF9D-9D78BA52ADC9}" destId="{E595A900-B267-4A87-8B7E-DFD06ACEBE81}" srcOrd="6" destOrd="0" parTransId="{FF448322-BF63-450E-9130-12E972E772B8}" sibTransId="{1EAB0397-8BA5-4C0F-90A0-5BE1BFF3ECB3}"/>
    <dgm:cxn modelId="{62BBA7AA-DCEF-4AD1-A63F-B5058EB2C290}" type="presParOf" srcId="{4D17A38A-E984-45A8-8D16-EB6B2376D269}" destId="{19E4FBDA-77C1-4AE1-A49E-A781975D47E1}" srcOrd="0" destOrd="0" presId="urn:microsoft.com/office/officeart/2005/8/layout/vList3"/>
    <dgm:cxn modelId="{135E51CB-BEAC-4595-A90D-C2BE04AA45B4}" type="presParOf" srcId="{19E4FBDA-77C1-4AE1-A49E-A781975D47E1}" destId="{21BAB4B3-6667-4842-AF74-3DA1A4B5B915}" srcOrd="0" destOrd="0" presId="urn:microsoft.com/office/officeart/2005/8/layout/vList3"/>
    <dgm:cxn modelId="{CE4F8954-239F-4069-877D-1D325C0E248F}" type="presParOf" srcId="{19E4FBDA-77C1-4AE1-A49E-A781975D47E1}" destId="{F2238BC4-BA6F-4116-9504-66D90C8405EA}" srcOrd="1" destOrd="0" presId="urn:microsoft.com/office/officeart/2005/8/layout/vList3"/>
    <dgm:cxn modelId="{E1A08397-90D5-4C06-8268-AC7F2CAAE70C}" type="presParOf" srcId="{4D17A38A-E984-45A8-8D16-EB6B2376D269}" destId="{E77F601E-DE1D-49B1-BA2F-682FC2269A5B}" srcOrd="1" destOrd="0" presId="urn:microsoft.com/office/officeart/2005/8/layout/vList3"/>
    <dgm:cxn modelId="{5FCE84BB-B54F-4524-A5E4-0FB3940299F3}" type="presParOf" srcId="{4D17A38A-E984-45A8-8D16-EB6B2376D269}" destId="{3586BC23-1A5D-4E22-A9BA-EB951564C2BB}" srcOrd="2" destOrd="0" presId="urn:microsoft.com/office/officeart/2005/8/layout/vList3"/>
    <dgm:cxn modelId="{D93C741F-A559-49CD-8B43-F5C3A8B780F5}" type="presParOf" srcId="{3586BC23-1A5D-4E22-A9BA-EB951564C2BB}" destId="{E2EBFF1F-125E-4B85-B583-47ADE8C905DD}" srcOrd="0" destOrd="0" presId="urn:microsoft.com/office/officeart/2005/8/layout/vList3"/>
    <dgm:cxn modelId="{3B736514-00D7-4E2A-9709-9A484458D52C}" type="presParOf" srcId="{3586BC23-1A5D-4E22-A9BA-EB951564C2BB}" destId="{C5D196CE-AD84-479D-A30A-CD55794BCA2F}" srcOrd="1" destOrd="0" presId="urn:microsoft.com/office/officeart/2005/8/layout/vList3"/>
    <dgm:cxn modelId="{66477500-C149-4090-8242-E7E206364167}" type="presParOf" srcId="{4D17A38A-E984-45A8-8D16-EB6B2376D269}" destId="{8DB74F1D-11BA-4E64-B062-53BF284C4FC6}" srcOrd="3" destOrd="0" presId="urn:microsoft.com/office/officeart/2005/8/layout/vList3"/>
    <dgm:cxn modelId="{D326917F-6836-44EF-9BED-D6B99BDAA8A3}" type="presParOf" srcId="{4D17A38A-E984-45A8-8D16-EB6B2376D269}" destId="{F009B007-0DC6-431C-9D9A-4E140456125E}" srcOrd="4" destOrd="0" presId="urn:microsoft.com/office/officeart/2005/8/layout/vList3"/>
    <dgm:cxn modelId="{188F3B57-4CB1-42B8-BFA1-0560686BF9D9}" type="presParOf" srcId="{F009B007-0DC6-431C-9D9A-4E140456125E}" destId="{C9796D50-63B6-42D2-8116-AAD5D6DD2CDD}" srcOrd="0" destOrd="0" presId="urn:microsoft.com/office/officeart/2005/8/layout/vList3"/>
    <dgm:cxn modelId="{9C9C684B-3E7B-41DD-825D-53AD270CD03F}" type="presParOf" srcId="{F009B007-0DC6-431C-9D9A-4E140456125E}" destId="{5F33EE01-A646-4C8B-B7CB-43BEAF4E5BE6}" srcOrd="1" destOrd="0" presId="urn:microsoft.com/office/officeart/2005/8/layout/vList3"/>
    <dgm:cxn modelId="{112A01E7-B9B9-4BB8-B22E-CF8E7A6F46A1}" type="presParOf" srcId="{4D17A38A-E984-45A8-8D16-EB6B2376D269}" destId="{1BD25C4F-0666-428A-97E2-B2767408FC9B}" srcOrd="5" destOrd="0" presId="urn:microsoft.com/office/officeart/2005/8/layout/vList3"/>
    <dgm:cxn modelId="{6F5BA38A-7F22-475D-BAB3-5E7DCCAB3317}" type="presParOf" srcId="{4D17A38A-E984-45A8-8D16-EB6B2376D269}" destId="{65DC95BE-A527-470C-B8BE-DB948ACB8FA6}" srcOrd="6" destOrd="0" presId="urn:microsoft.com/office/officeart/2005/8/layout/vList3"/>
    <dgm:cxn modelId="{D813E1B4-FDDE-4F33-9C40-B5CEB5F10A24}" type="presParOf" srcId="{65DC95BE-A527-470C-B8BE-DB948ACB8FA6}" destId="{03E0AF5A-496B-4D7A-A882-C17CAE4CEB20}" srcOrd="0" destOrd="0" presId="urn:microsoft.com/office/officeart/2005/8/layout/vList3"/>
    <dgm:cxn modelId="{EFF7148B-1BE4-4255-B963-8ABC2205F08F}" type="presParOf" srcId="{65DC95BE-A527-470C-B8BE-DB948ACB8FA6}" destId="{8B60A255-87EF-4230-BBC7-FBDC038FC5FA}" srcOrd="1" destOrd="0" presId="urn:microsoft.com/office/officeart/2005/8/layout/vList3"/>
    <dgm:cxn modelId="{C5C69D64-2BC7-45DC-A009-93B380C4ED72}" type="presParOf" srcId="{4D17A38A-E984-45A8-8D16-EB6B2376D269}" destId="{63E9F0F4-D204-4A00-A2E9-628B17A00D13}" srcOrd="7" destOrd="0" presId="urn:microsoft.com/office/officeart/2005/8/layout/vList3"/>
    <dgm:cxn modelId="{B3C6D111-4D51-46AC-8286-80342B3EA471}" type="presParOf" srcId="{4D17A38A-E984-45A8-8D16-EB6B2376D269}" destId="{090EC4DB-FCAC-45E2-8975-D77165748DB2}" srcOrd="8" destOrd="0" presId="urn:microsoft.com/office/officeart/2005/8/layout/vList3"/>
    <dgm:cxn modelId="{8768ED99-440E-46CA-B33D-0CEF0DD1615C}" type="presParOf" srcId="{090EC4DB-FCAC-45E2-8975-D77165748DB2}" destId="{4E32D981-1011-4B34-A794-320A14FA2434}" srcOrd="0" destOrd="0" presId="urn:microsoft.com/office/officeart/2005/8/layout/vList3"/>
    <dgm:cxn modelId="{CF6CC949-2463-4F32-A935-B5A5E2EB6D28}" type="presParOf" srcId="{090EC4DB-FCAC-45E2-8975-D77165748DB2}" destId="{0042DB26-888B-4C93-AD24-9F4F7762EBDB}" srcOrd="1" destOrd="0" presId="urn:microsoft.com/office/officeart/2005/8/layout/vList3"/>
    <dgm:cxn modelId="{26B458D4-2652-4EDA-8924-409D72EBE99B}" type="presParOf" srcId="{4D17A38A-E984-45A8-8D16-EB6B2376D269}" destId="{3343BD16-9DCA-49B3-874B-E81A9B20FAE2}" srcOrd="9" destOrd="0" presId="urn:microsoft.com/office/officeart/2005/8/layout/vList3"/>
    <dgm:cxn modelId="{1EE7DE67-7F31-4967-80CA-14D62B567CD0}" type="presParOf" srcId="{4D17A38A-E984-45A8-8D16-EB6B2376D269}" destId="{1DB91765-861F-4433-8F3B-98743B98C0EE}" srcOrd="10" destOrd="0" presId="urn:microsoft.com/office/officeart/2005/8/layout/vList3"/>
    <dgm:cxn modelId="{5709029C-E9CA-4442-BE7A-027C062D3542}" type="presParOf" srcId="{1DB91765-861F-4433-8F3B-98743B98C0EE}" destId="{5C44DDC7-981C-4361-AF0E-EF53AB24C772}" srcOrd="0" destOrd="0" presId="urn:microsoft.com/office/officeart/2005/8/layout/vList3"/>
    <dgm:cxn modelId="{0F9B9941-6C7E-48DE-93CC-A590AE973E44}" type="presParOf" srcId="{1DB91765-861F-4433-8F3B-98743B98C0EE}" destId="{A948AAB2-5C3A-49D3-B545-B675ED5BB1A6}" srcOrd="1" destOrd="0" presId="urn:microsoft.com/office/officeart/2005/8/layout/vList3"/>
    <dgm:cxn modelId="{C3442CD1-9212-42ED-9145-83F4333690C1}" type="presParOf" srcId="{4D17A38A-E984-45A8-8D16-EB6B2376D269}" destId="{2FE8E4F7-58D1-48FB-A1B1-D7E4B3EBD098}" srcOrd="11" destOrd="0" presId="urn:microsoft.com/office/officeart/2005/8/layout/vList3"/>
    <dgm:cxn modelId="{EF9BE91D-F7A4-42B0-8190-9462D9645E41}" type="presParOf" srcId="{4D17A38A-E984-45A8-8D16-EB6B2376D269}" destId="{3ACBD8D5-2D72-41F5-8F25-55AF833FBAA9}" srcOrd="12" destOrd="0" presId="urn:microsoft.com/office/officeart/2005/8/layout/vList3"/>
    <dgm:cxn modelId="{89CBD52C-26A2-410B-9F6D-F71CFF7ACF59}" type="presParOf" srcId="{3ACBD8D5-2D72-41F5-8F25-55AF833FBAA9}" destId="{068DE8B0-509B-4568-8A17-723D76177686}" srcOrd="0" destOrd="0" presId="urn:microsoft.com/office/officeart/2005/8/layout/vList3"/>
    <dgm:cxn modelId="{C1AA18F7-1280-45A6-A94D-7ECD090FFACA}" type="presParOf" srcId="{3ACBD8D5-2D72-41F5-8F25-55AF833FBAA9}" destId="{BB6F396A-4E17-45B2-ACF7-C47B7BD64AF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ECB69B-FFE5-49B8-87AE-227D6B395489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D55E5A-1CB5-4BA2-957C-43D6EF20B56B}">
      <dgm:prSet custT="1"/>
      <dgm:spPr/>
      <dgm:t>
        <a:bodyPr/>
        <a:lstStyle/>
        <a:p>
          <a:r>
            <a:rPr lang="ru-RU" sz="2000" b="1" dirty="0" smtClean="0"/>
            <a:t>Прирост и того и другого на душу населения</a:t>
          </a:r>
          <a:endParaRPr lang="ru-RU" sz="2000" b="1" dirty="0">
            <a:solidFill>
              <a:schemeClr val="bg1"/>
            </a:solidFill>
          </a:endParaRPr>
        </a:p>
      </dgm:t>
    </dgm:pt>
    <dgm:pt modelId="{2C41F768-A86A-4DF5-A7FB-EC20215C89DA}" type="parTrans" cxnId="{3FF8E882-5AC0-4080-9C7F-C8F8B2796A3F}">
      <dgm:prSet/>
      <dgm:spPr/>
      <dgm:t>
        <a:bodyPr/>
        <a:lstStyle/>
        <a:p>
          <a:endParaRPr lang="ru-RU"/>
        </a:p>
      </dgm:t>
    </dgm:pt>
    <dgm:pt modelId="{E671A4C8-46FD-411C-8746-4EE99CDF68FB}" type="sibTrans" cxnId="{3FF8E882-5AC0-4080-9C7F-C8F8B2796A3F}">
      <dgm:prSet/>
      <dgm:spPr/>
      <dgm:t>
        <a:bodyPr/>
        <a:lstStyle/>
        <a:p>
          <a:endParaRPr lang="ru-RU"/>
        </a:p>
      </dgm:t>
    </dgm:pt>
    <dgm:pt modelId="{DFAD3648-97B3-4EFB-9FE0-323896044DBB}">
      <dgm:prSet custT="1"/>
      <dgm:spPr/>
      <dgm:t>
        <a:bodyPr/>
        <a:lstStyle/>
        <a:p>
          <a:r>
            <a:rPr lang="ru-RU" sz="2000" b="1" dirty="0" smtClean="0"/>
            <a:t>Увеличение реального производства ВВП или НД</a:t>
          </a:r>
          <a:endParaRPr lang="ru-RU" sz="2000" b="1" dirty="0">
            <a:solidFill>
              <a:schemeClr val="bg1"/>
            </a:solidFill>
          </a:endParaRPr>
        </a:p>
      </dgm:t>
    </dgm:pt>
    <dgm:pt modelId="{98F9BB38-5AA3-4C2E-BDDD-046A977942AF}" type="parTrans" cxnId="{F3B1F1DF-29DF-4575-985E-CB55456D8C5E}">
      <dgm:prSet/>
      <dgm:spPr/>
      <dgm:t>
        <a:bodyPr/>
        <a:lstStyle/>
        <a:p>
          <a:endParaRPr lang="ru-RU"/>
        </a:p>
      </dgm:t>
    </dgm:pt>
    <dgm:pt modelId="{C1F8FC76-AF2B-4CFF-B928-B8DBC7EE7188}" type="sibTrans" cxnId="{F3B1F1DF-29DF-4575-985E-CB55456D8C5E}">
      <dgm:prSet/>
      <dgm:spPr/>
      <dgm:t>
        <a:bodyPr/>
        <a:lstStyle/>
        <a:p>
          <a:endParaRPr lang="ru-RU"/>
        </a:p>
      </dgm:t>
    </dgm:pt>
    <dgm:pt modelId="{644FFFAF-871F-41AE-8B05-D45A0930068D}" type="pres">
      <dgm:prSet presAssocID="{79ECB69B-FFE5-49B8-87AE-227D6B39548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57AB92-B4C5-4458-B593-C3CB4C37FB6A}" type="pres">
      <dgm:prSet presAssocID="{79ECB69B-FFE5-49B8-87AE-227D6B395489}" presName="wedge1" presStyleLbl="node1" presStyleIdx="0" presStyleCnt="2"/>
      <dgm:spPr/>
      <dgm:t>
        <a:bodyPr/>
        <a:lstStyle/>
        <a:p>
          <a:endParaRPr lang="ru-RU"/>
        </a:p>
      </dgm:t>
    </dgm:pt>
    <dgm:pt modelId="{5A7BA51B-F9E2-47CA-9F5A-A96B71AFC907}" type="pres">
      <dgm:prSet presAssocID="{79ECB69B-FFE5-49B8-87AE-227D6B395489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F711B-3E4A-4202-9F15-5AEA016926CE}" type="pres">
      <dgm:prSet presAssocID="{79ECB69B-FFE5-49B8-87AE-227D6B395489}" presName="wedge2" presStyleLbl="node1" presStyleIdx="1" presStyleCnt="2" custScaleX="106536"/>
      <dgm:spPr/>
      <dgm:t>
        <a:bodyPr/>
        <a:lstStyle/>
        <a:p>
          <a:endParaRPr lang="ru-RU"/>
        </a:p>
      </dgm:t>
    </dgm:pt>
    <dgm:pt modelId="{D3D690A8-1D10-4D09-956C-0E1883927F76}" type="pres">
      <dgm:prSet presAssocID="{79ECB69B-FFE5-49B8-87AE-227D6B395489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5FCB0-C1E9-436E-A13C-CEB5A92D0843}" type="presOf" srcId="{4BD55E5A-1CB5-4BA2-957C-43D6EF20B56B}" destId="{6B57AB92-B4C5-4458-B593-C3CB4C37FB6A}" srcOrd="0" destOrd="0" presId="urn:microsoft.com/office/officeart/2005/8/layout/chart3"/>
    <dgm:cxn modelId="{4D528E6B-E3EC-4343-8042-EE3BF91C1E3B}" type="presOf" srcId="{79ECB69B-FFE5-49B8-87AE-227D6B395489}" destId="{644FFFAF-871F-41AE-8B05-D45A0930068D}" srcOrd="0" destOrd="0" presId="urn:microsoft.com/office/officeart/2005/8/layout/chart3"/>
    <dgm:cxn modelId="{236D2BDA-5AD1-4B3F-B17E-4D98FE0AC6E9}" type="presOf" srcId="{DFAD3648-97B3-4EFB-9FE0-323896044DBB}" destId="{773F711B-3E4A-4202-9F15-5AEA016926CE}" srcOrd="0" destOrd="0" presId="urn:microsoft.com/office/officeart/2005/8/layout/chart3"/>
    <dgm:cxn modelId="{F3B1F1DF-29DF-4575-985E-CB55456D8C5E}" srcId="{79ECB69B-FFE5-49B8-87AE-227D6B395489}" destId="{DFAD3648-97B3-4EFB-9FE0-323896044DBB}" srcOrd="1" destOrd="0" parTransId="{98F9BB38-5AA3-4C2E-BDDD-046A977942AF}" sibTransId="{C1F8FC76-AF2B-4CFF-B928-B8DBC7EE7188}"/>
    <dgm:cxn modelId="{67F74C33-C320-493F-90F4-95FD60A46A00}" type="presOf" srcId="{4BD55E5A-1CB5-4BA2-957C-43D6EF20B56B}" destId="{5A7BA51B-F9E2-47CA-9F5A-A96B71AFC907}" srcOrd="1" destOrd="0" presId="urn:microsoft.com/office/officeart/2005/8/layout/chart3"/>
    <dgm:cxn modelId="{3FF8E882-5AC0-4080-9C7F-C8F8B2796A3F}" srcId="{79ECB69B-FFE5-49B8-87AE-227D6B395489}" destId="{4BD55E5A-1CB5-4BA2-957C-43D6EF20B56B}" srcOrd="0" destOrd="0" parTransId="{2C41F768-A86A-4DF5-A7FB-EC20215C89DA}" sibTransId="{E671A4C8-46FD-411C-8746-4EE99CDF68FB}"/>
    <dgm:cxn modelId="{111CC726-A4A7-431B-8823-64D4A4E42B68}" type="presOf" srcId="{DFAD3648-97B3-4EFB-9FE0-323896044DBB}" destId="{D3D690A8-1D10-4D09-956C-0E1883927F76}" srcOrd="1" destOrd="0" presId="urn:microsoft.com/office/officeart/2005/8/layout/chart3"/>
    <dgm:cxn modelId="{7AFD5A76-FE08-4369-AF19-AA38F64CDA5D}" type="presParOf" srcId="{644FFFAF-871F-41AE-8B05-D45A0930068D}" destId="{6B57AB92-B4C5-4458-B593-C3CB4C37FB6A}" srcOrd="0" destOrd="0" presId="urn:microsoft.com/office/officeart/2005/8/layout/chart3"/>
    <dgm:cxn modelId="{70951EDC-392A-4B97-B285-99FDE7C1F8BB}" type="presParOf" srcId="{644FFFAF-871F-41AE-8B05-D45A0930068D}" destId="{5A7BA51B-F9E2-47CA-9F5A-A96B71AFC907}" srcOrd="1" destOrd="0" presId="urn:microsoft.com/office/officeart/2005/8/layout/chart3"/>
    <dgm:cxn modelId="{B63F1894-C0DB-473B-BD6B-787CAE0211D0}" type="presParOf" srcId="{644FFFAF-871F-41AE-8B05-D45A0930068D}" destId="{773F711B-3E4A-4202-9F15-5AEA016926CE}" srcOrd="2" destOrd="0" presId="urn:microsoft.com/office/officeart/2005/8/layout/chart3"/>
    <dgm:cxn modelId="{2E536676-A31A-4A65-8B4F-BC83D840C51B}" type="presParOf" srcId="{644FFFAF-871F-41AE-8B05-D45A0930068D}" destId="{D3D690A8-1D10-4D09-956C-0E1883927F76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DD2F4E-3D35-4C17-BB8A-AFEDE520CD44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D25C71-D350-4F71-9CD7-75525EA66140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400" b="1" i="1" dirty="0" smtClean="0"/>
            <a:t>Номинальный ВВП</a:t>
          </a:r>
          <a:r>
            <a:rPr lang="ru-RU" sz="2400" dirty="0" smtClean="0"/>
            <a:t> - рассчитанный в ценах текущего года:    </a:t>
          </a:r>
          <a:r>
            <a:rPr lang="ru-RU" sz="2400" b="1" i="1" dirty="0" smtClean="0"/>
            <a:t> ∑ = p</a:t>
          </a:r>
          <a:r>
            <a:rPr lang="ru-RU" sz="2400" b="1" i="1" baseline="-25000" dirty="0" smtClean="0"/>
            <a:t>1 </a:t>
          </a:r>
          <a:r>
            <a:rPr lang="ru-RU" sz="2400" b="1" i="1" dirty="0" smtClean="0"/>
            <a:t>q</a:t>
          </a:r>
          <a:r>
            <a:rPr lang="ru-RU" sz="2400" b="1" i="1" baseline="-25000" dirty="0" smtClean="0"/>
            <a:t>1</a:t>
          </a:r>
          <a:endParaRPr lang="ru-RU" sz="2400" b="0" i="1" dirty="0">
            <a:latin typeface="+mn-lt"/>
          </a:endParaRPr>
        </a:p>
      </dgm:t>
    </dgm:pt>
    <dgm:pt modelId="{4DD249E2-8BE2-441D-ABD3-8C46DFDEB792}" type="parTrans" cxnId="{5B8F539E-2D19-44F7-9EE9-CBCE539D5972}">
      <dgm:prSet/>
      <dgm:spPr/>
      <dgm:t>
        <a:bodyPr/>
        <a:lstStyle/>
        <a:p>
          <a:endParaRPr lang="ru-RU"/>
        </a:p>
      </dgm:t>
    </dgm:pt>
    <dgm:pt modelId="{580B5C51-5748-470A-9C26-FEEB48DD9E2A}" type="sibTrans" cxnId="{5B8F539E-2D19-44F7-9EE9-CBCE539D5972}">
      <dgm:prSet/>
      <dgm:spPr/>
      <dgm:t>
        <a:bodyPr/>
        <a:lstStyle/>
        <a:p>
          <a:endParaRPr lang="ru-RU"/>
        </a:p>
      </dgm:t>
    </dgm:pt>
    <dgm:pt modelId="{17096F87-4618-4654-83B1-B4EDADA269CE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400" b="1" i="1" dirty="0" smtClean="0"/>
            <a:t>Реальный ВВП</a:t>
          </a:r>
          <a:r>
            <a:rPr lang="ru-RU" sz="2400" dirty="0" smtClean="0"/>
            <a:t> - очищенный номинальный ВВП от инфляции или дефляции, т.е. от изменения уровня цен:  </a:t>
          </a:r>
          <a:r>
            <a:rPr lang="ru-RU" sz="2400" b="1" i="1" dirty="0" smtClean="0"/>
            <a:t>∑ = p</a:t>
          </a:r>
          <a:r>
            <a:rPr lang="ru-RU" sz="2400" b="1" i="1" baseline="-25000" dirty="0" smtClean="0"/>
            <a:t>0 </a:t>
          </a:r>
          <a:r>
            <a:rPr lang="ru-RU" sz="2400" b="1" i="1" dirty="0" smtClean="0"/>
            <a:t>q</a:t>
          </a:r>
          <a:r>
            <a:rPr lang="ru-RU" sz="2400" b="1" i="1" baseline="-25000" dirty="0" smtClean="0"/>
            <a:t>1</a:t>
          </a:r>
          <a:endParaRPr lang="ru-RU" sz="2400" b="1" i="1" dirty="0"/>
        </a:p>
      </dgm:t>
    </dgm:pt>
    <dgm:pt modelId="{FDD63581-50FE-4FA9-A74A-6DC5B64FD8A3}" type="parTrans" cxnId="{61AF481B-61FC-43D8-8826-E7E31F8E9C9A}">
      <dgm:prSet/>
      <dgm:spPr/>
      <dgm:t>
        <a:bodyPr/>
        <a:lstStyle/>
        <a:p>
          <a:endParaRPr lang="ru-RU"/>
        </a:p>
      </dgm:t>
    </dgm:pt>
    <dgm:pt modelId="{5E909FF7-8C7C-4196-B68D-5AE32661354D}" type="sibTrans" cxnId="{61AF481B-61FC-43D8-8826-E7E31F8E9C9A}">
      <dgm:prSet/>
      <dgm:spPr/>
      <dgm:t>
        <a:bodyPr/>
        <a:lstStyle/>
        <a:p>
          <a:endParaRPr lang="ru-RU"/>
        </a:p>
      </dgm:t>
    </dgm:pt>
    <dgm:pt modelId="{7F2BD053-2884-419B-B463-6F653706751C}">
      <dgm:prSet custT="1"/>
      <dgm:spPr/>
      <dgm:t>
        <a:bodyPr/>
        <a:lstStyle/>
        <a:p>
          <a:r>
            <a:rPr lang="ru-RU" sz="2400" b="1" i="1" dirty="0" smtClean="0"/>
            <a:t>Дефлятор ВВП</a:t>
          </a:r>
          <a:r>
            <a:rPr lang="ru-RU" sz="2400" dirty="0" smtClean="0"/>
            <a:t> - отношение номинального ВВП к реальному ВВП, выраженное в процентах</a:t>
          </a:r>
          <a:endParaRPr lang="ru-RU" sz="2400" dirty="0"/>
        </a:p>
      </dgm:t>
    </dgm:pt>
    <dgm:pt modelId="{9A1D520C-04E0-4D57-96C1-AB03581865CA}" type="parTrans" cxnId="{FE789EB1-2A3B-494C-9820-B2BF5111CBE2}">
      <dgm:prSet/>
      <dgm:spPr/>
      <dgm:t>
        <a:bodyPr/>
        <a:lstStyle/>
        <a:p>
          <a:endParaRPr lang="ru-RU"/>
        </a:p>
      </dgm:t>
    </dgm:pt>
    <dgm:pt modelId="{681ED708-FAF7-4520-A498-63A55744A599}" type="sibTrans" cxnId="{FE789EB1-2A3B-494C-9820-B2BF5111CBE2}">
      <dgm:prSet/>
      <dgm:spPr/>
      <dgm:t>
        <a:bodyPr/>
        <a:lstStyle/>
        <a:p>
          <a:endParaRPr lang="ru-RU"/>
        </a:p>
      </dgm:t>
    </dgm:pt>
    <dgm:pt modelId="{FF2AE37F-7281-4676-BD42-5B32E15851AC}" type="pres">
      <dgm:prSet presAssocID="{24DD2F4E-3D35-4C17-BB8A-AFEDE520CD4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C5667F-7870-435B-81E9-91CC6F0B7629}" type="pres">
      <dgm:prSet presAssocID="{70D25C71-D350-4F71-9CD7-75525EA66140}" presName="circle1" presStyleLbl="node1" presStyleIdx="0" presStyleCnt="3"/>
      <dgm:spPr/>
    </dgm:pt>
    <dgm:pt modelId="{E251F239-0DEE-48FF-8D5A-061DB3E2F682}" type="pres">
      <dgm:prSet presAssocID="{70D25C71-D350-4F71-9CD7-75525EA66140}" presName="space" presStyleCnt="0"/>
      <dgm:spPr/>
    </dgm:pt>
    <dgm:pt modelId="{F73CFBA7-3B49-4D48-9756-D1816BD0B5C2}" type="pres">
      <dgm:prSet presAssocID="{70D25C71-D350-4F71-9CD7-75525EA66140}" presName="rect1" presStyleLbl="alignAcc1" presStyleIdx="0" presStyleCnt="3"/>
      <dgm:spPr/>
      <dgm:t>
        <a:bodyPr/>
        <a:lstStyle/>
        <a:p>
          <a:endParaRPr lang="ru-RU"/>
        </a:p>
      </dgm:t>
    </dgm:pt>
    <dgm:pt modelId="{6379F999-8FFF-49F7-A91D-8267791B6A38}" type="pres">
      <dgm:prSet presAssocID="{17096F87-4618-4654-83B1-B4EDADA269CE}" presName="vertSpace2" presStyleLbl="node1" presStyleIdx="0" presStyleCnt="3"/>
      <dgm:spPr/>
    </dgm:pt>
    <dgm:pt modelId="{8D0DB428-3879-4C8E-8580-5BA67417F9D5}" type="pres">
      <dgm:prSet presAssocID="{17096F87-4618-4654-83B1-B4EDADA269CE}" presName="circle2" presStyleLbl="node1" presStyleIdx="1" presStyleCnt="3"/>
      <dgm:spPr/>
    </dgm:pt>
    <dgm:pt modelId="{28E6CAC5-994A-4E95-A222-8B6B106FB6B1}" type="pres">
      <dgm:prSet presAssocID="{17096F87-4618-4654-83B1-B4EDADA269CE}" presName="rect2" presStyleLbl="alignAcc1" presStyleIdx="1" presStyleCnt="3" custLinFactNeighborX="3180" custLinFactNeighborY="-1368"/>
      <dgm:spPr/>
      <dgm:t>
        <a:bodyPr/>
        <a:lstStyle/>
        <a:p>
          <a:endParaRPr lang="ru-RU"/>
        </a:p>
      </dgm:t>
    </dgm:pt>
    <dgm:pt modelId="{31F74E8B-31A3-4CA9-BCEE-6E4A74721AF5}" type="pres">
      <dgm:prSet presAssocID="{7F2BD053-2884-419B-B463-6F653706751C}" presName="vertSpace3" presStyleLbl="node1" presStyleIdx="1" presStyleCnt="3"/>
      <dgm:spPr/>
    </dgm:pt>
    <dgm:pt modelId="{8DD516AA-4E28-4DD0-8813-16048C398BA9}" type="pres">
      <dgm:prSet presAssocID="{7F2BD053-2884-419B-B463-6F653706751C}" presName="circle3" presStyleLbl="node1" presStyleIdx="2" presStyleCnt="3"/>
      <dgm:spPr/>
    </dgm:pt>
    <dgm:pt modelId="{656E8A7D-A4C4-43B3-A748-0C00DB70CECC}" type="pres">
      <dgm:prSet presAssocID="{7F2BD053-2884-419B-B463-6F653706751C}" presName="rect3" presStyleLbl="alignAcc1" presStyleIdx="2" presStyleCnt="3" custScaleY="78475" custLinFactNeighborX="424" custLinFactNeighborY="6577"/>
      <dgm:spPr/>
      <dgm:t>
        <a:bodyPr/>
        <a:lstStyle/>
        <a:p>
          <a:endParaRPr lang="ru-RU"/>
        </a:p>
      </dgm:t>
    </dgm:pt>
    <dgm:pt modelId="{5795E4AB-03DD-4D8B-B194-85E86C166950}" type="pres">
      <dgm:prSet presAssocID="{70D25C71-D350-4F71-9CD7-75525EA66140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6D5F1-6F2B-4936-B008-BBBAEAAB565F}" type="pres">
      <dgm:prSet presAssocID="{17096F87-4618-4654-83B1-B4EDADA269CE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EC90FE-F019-4072-9FB8-26F2E32974E0}" type="pres">
      <dgm:prSet presAssocID="{7F2BD053-2884-419B-B463-6F653706751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83F9CF-F050-4305-8AD3-A9FF47EC7DC1}" type="presOf" srcId="{17096F87-4618-4654-83B1-B4EDADA269CE}" destId="{28E6CAC5-994A-4E95-A222-8B6B106FB6B1}" srcOrd="0" destOrd="0" presId="urn:microsoft.com/office/officeart/2005/8/layout/target3"/>
    <dgm:cxn modelId="{5B8F539E-2D19-44F7-9EE9-CBCE539D5972}" srcId="{24DD2F4E-3D35-4C17-BB8A-AFEDE520CD44}" destId="{70D25C71-D350-4F71-9CD7-75525EA66140}" srcOrd="0" destOrd="0" parTransId="{4DD249E2-8BE2-441D-ABD3-8C46DFDEB792}" sibTransId="{580B5C51-5748-470A-9C26-FEEB48DD9E2A}"/>
    <dgm:cxn modelId="{1E9BC0BF-58F5-4C4C-B1D1-A7F04836D935}" type="presOf" srcId="{70D25C71-D350-4F71-9CD7-75525EA66140}" destId="{5795E4AB-03DD-4D8B-B194-85E86C166950}" srcOrd="1" destOrd="0" presId="urn:microsoft.com/office/officeart/2005/8/layout/target3"/>
    <dgm:cxn modelId="{61AF481B-61FC-43D8-8826-E7E31F8E9C9A}" srcId="{24DD2F4E-3D35-4C17-BB8A-AFEDE520CD44}" destId="{17096F87-4618-4654-83B1-B4EDADA269CE}" srcOrd="1" destOrd="0" parTransId="{FDD63581-50FE-4FA9-A74A-6DC5B64FD8A3}" sibTransId="{5E909FF7-8C7C-4196-B68D-5AE32661354D}"/>
    <dgm:cxn modelId="{86A128E7-9EB3-42B6-AF45-F364ED00ADAC}" type="presOf" srcId="{7F2BD053-2884-419B-B463-6F653706751C}" destId="{656E8A7D-A4C4-43B3-A748-0C00DB70CECC}" srcOrd="0" destOrd="0" presId="urn:microsoft.com/office/officeart/2005/8/layout/target3"/>
    <dgm:cxn modelId="{C1149E00-2EEB-48A6-9ED7-39CD175B7E6F}" type="presOf" srcId="{17096F87-4618-4654-83B1-B4EDADA269CE}" destId="{B156D5F1-6F2B-4936-B008-BBBAEAAB565F}" srcOrd="1" destOrd="0" presId="urn:microsoft.com/office/officeart/2005/8/layout/target3"/>
    <dgm:cxn modelId="{59BB7A6A-1FF9-4B66-9446-CB1371482AAB}" type="presOf" srcId="{70D25C71-D350-4F71-9CD7-75525EA66140}" destId="{F73CFBA7-3B49-4D48-9756-D1816BD0B5C2}" srcOrd="0" destOrd="0" presId="urn:microsoft.com/office/officeart/2005/8/layout/target3"/>
    <dgm:cxn modelId="{FE789EB1-2A3B-494C-9820-B2BF5111CBE2}" srcId="{24DD2F4E-3D35-4C17-BB8A-AFEDE520CD44}" destId="{7F2BD053-2884-419B-B463-6F653706751C}" srcOrd="2" destOrd="0" parTransId="{9A1D520C-04E0-4D57-96C1-AB03581865CA}" sibTransId="{681ED708-FAF7-4520-A498-63A55744A599}"/>
    <dgm:cxn modelId="{1BF04044-BE8F-4E10-865D-55812F496981}" type="presOf" srcId="{24DD2F4E-3D35-4C17-BB8A-AFEDE520CD44}" destId="{FF2AE37F-7281-4676-BD42-5B32E15851AC}" srcOrd="0" destOrd="0" presId="urn:microsoft.com/office/officeart/2005/8/layout/target3"/>
    <dgm:cxn modelId="{D3E7AA1B-15E9-4C62-B00F-8F4287899807}" type="presOf" srcId="{7F2BD053-2884-419B-B463-6F653706751C}" destId="{C5EC90FE-F019-4072-9FB8-26F2E32974E0}" srcOrd="1" destOrd="0" presId="urn:microsoft.com/office/officeart/2005/8/layout/target3"/>
    <dgm:cxn modelId="{77479BD0-C866-4F2B-B0B7-A0879D0FFBF8}" type="presParOf" srcId="{FF2AE37F-7281-4676-BD42-5B32E15851AC}" destId="{0AC5667F-7870-435B-81E9-91CC6F0B7629}" srcOrd="0" destOrd="0" presId="urn:microsoft.com/office/officeart/2005/8/layout/target3"/>
    <dgm:cxn modelId="{29404A3D-9901-45D2-9529-16B15D0427F6}" type="presParOf" srcId="{FF2AE37F-7281-4676-BD42-5B32E15851AC}" destId="{E251F239-0DEE-48FF-8D5A-061DB3E2F682}" srcOrd="1" destOrd="0" presId="urn:microsoft.com/office/officeart/2005/8/layout/target3"/>
    <dgm:cxn modelId="{C0010985-F651-4DDC-848E-38715F55EA22}" type="presParOf" srcId="{FF2AE37F-7281-4676-BD42-5B32E15851AC}" destId="{F73CFBA7-3B49-4D48-9756-D1816BD0B5C2}" srcOrd="2" destOrd="0" presId="urn:microsoft.com/office/officeart/2005/8/layout/target3"/>
    <dgm:cxn modelId="{736A7B56-9637-42A5-B63D-FCD3F9DCB6FC}" type="presParOf" srcId="{FF2AE37F-7281-4676-BD42-5B32E15851AC}" destId="{6379F999-8FFF-49F7-A91D-8267791B6A38}" srcOrd="3" destOrd="0" presId="urn:microsoft.com/office/officeart/2005/8/layout/target3"/>
    <dgm:cxn modelId="{625F0475-99C8-425B-9189-0082CF098803}" type="presParOf" srcId="{FF2AE37F-7281-4676-BD42-5B32E15851AC}" destId="{8D0DB428-3879-4C8E-8580-5BA67417F9D5}" srcOrd="4" destOrd="0" presId="urn:microsoft.com/office/officeart/2005/8/layout/target3"/>
    <dgm:cxn modelId="{2704F0CD-C5E5-4A42-8866-639CEBBDE265}" type="presParOf" srcId="{FF2AE37F-7281-4676-BD42-5B32E15851AC}" destId="{28E6CAC5-994A-4E95-A222-8B6B106FB6B1}" srcOrd="5" destOrd="0" presId="urn:microsoft.com/office/officeart/2005/8/layout/target3"/>
    <dgm:cxn modelId="{A86AF1FC-5BE1-4F90-A139-8E474C806B1C}" type="presParOf" srcId="{FF2AE37F-7281-4676-BD42-5B32E15851AC}" destId="{31F74E8B-31A3-4CA9-BCEE-6E4A74721AF5}" srcOrd="6" destOrd="0" presId="urn:microsoft.com/office/officeart/2005/8/layout/target3"/>
    <dgm:cxn modelId="{380FC0C7-3151-452E-8717-AC316F9BDCA6}" type="presParOf" srcId="{FF2AE37F-7281-4676-BD42-5B32E15851AC}" destId="{8DD516AA-4E28-4DD0-8813-16048C398BA9}" srcOrd="7" destOrd="0" presId="urn:microsoft.com/office/officeart/2005/8/layout/target3"/>
    <dgm:cxn modelId="{5D96387A-03F1-4D8A-A322-0DC9F840C47D}" type="presParOf" srcId="{FF2AE37F-7281-4676-BD42-5B32E15851AC}" destId="{656E8A7D-A4C4-43B3-A748-0C00DB70CECC}" srcOrd="8" destOrd="0" presId="urn:microsoft.com/office/officeart/2005/8/layout/target3"/>
    <dgm:cxn modelId="{5A6A685A-B99F-4420-BF4F-41C639770E4A}" type="presParOf" srcId="{FF2AE37F-7281-4676-BD42-5B32E15851AC}" destId="{5795E4AB-03DD-4D8B-B194-85E86C166950}" srcOrd="9" destOrd="0" presId="urn:microsoft.com/office/officeart/2005/8/layout/target3"/>
    <dgm:cxn modelId="{D41F60D2-B7EA-43BD-BCC9-37A2B70003DA}" type="presParOf" srcId="{FF2AE37F-7281-4676-BD42-5B32E15851AC}" destId="{B156D5F1-6F2B-4936-B008-BBBAEAAB565F}" srcOrd="10" destOrd="0" presId="urn:microsoft.com/office/officeart/2005/8/layout/target3"/>
    <dgm:cxn modelId="{ED385906-7E16-436E-B20F-46AC42A6182D}" type="presParOf" srcId="{FF2AE37F-7281-4676-BD42-5B32E15851AC}" destId="{C5EC90FE-F019-4072-9FB8-26F2E32974E0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 err="1" smtClean="0"/>
            <a:t>Производствен-ный</a:t>
          </a:r>
          <a:r>
            <a:rPr lang="ru-RU" sz="2400" b="1" dirty="0" smtClean="0"/>
            <a:t> </a:t>
          </a:r>
          <a:r>
            <a:rPr lang="ru-RU" sz="2000" b="1" dirty="0" smtClean="0"/>
            <a:t>(метод добавленной стоимости) </a:t>
          </a:r>
          <a:endParaRPr lang="ru-RU" sz="2000" b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1800" b="1" dirty="0" smtClean="0"/>
            <a:t>ВВП - это сумма всех доходов, получаемых хозяйствующими субъектами от экономической деятельности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i="0" dirty="0" smtClean="0"/>
            <a:t> Метод конечного использования </a:t>
          </a:r>
          <a:r>
            <a:rPr lang="ru-RU" sz="2000" b="1" i="0" dirty="0" smtClean="0"/>
            <a:t>(по расходам)</a:t>
          </a:r>
          <a:endParaRPr lang="ru-RU" sz="2000" b="1" i="0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800" b="1" dirty="0" smtClean="0"/>
            <a:t>сумма потоков расходов - есть сумма потоков всех расходов нац. экономики на конечный ВВП.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800" b="1" dirty="0" smtClean="0"/>
            <a:t>ВВП есть сумма добавленной стоимости всех производителей товаров и услуг в данной стране на каждой стадии производства 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i="0" dirty="0" smtClean="0"/>
            <a:t>Распределительный метод </a:t>
          </a:r>
          <a:r>
            <a:rPr lang="ru-RU" sz="2000" b="1" i="0" dirty="0" smtClean="0"/>
            <a:t>(по доходам)</a:t>
          </a:r>
          <a:endParaRPr lang="ru-RU" sz="2000" b="1" i="0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73322855-529C-462D-9918-DDAB79DF2780}">
      <dgm:prSet custT="1"/>
      <dgm:spPr/>
      <dgm:t>
        <a:bodyPr/>
        <a:lstStyle/>
        <a:p>
          <a:r>
            <a:rPr lang="ru-RU" sz="2800" b="1" i="1" dirty="0" smtClean="0"/>
            <a:t>ВВП = C+</a:t>
          </a:r>
          <a:r>
            <a:rPr lang="en-US" sz="2800" b="1" i="1" dirty="0" smtClean="0"/>
            <a:t>I</a:t>
          </a:r>
          <a:r>
            <a:rPr lang="ru-RU" sz="2800" b="1" i="1" dirty="0" smtClean="0"/>
            <a:t>+</a:t>
          </a:r>
          <a:r>
            <a:rPr lang="ru-RU" sz="2800" b="1" i="1" dirty="0" err="1" smtClean="0"/>
            <a:t>G+N</a:t>
          </a:r>
          <a:r>
            <a:rPr lang="ru-RU" sz="2800" b="1" i="1" baseline="-25000" dirty="0" err="1" smtClean="0"/>
            <a:t>x</a:t>
          </a:r>
          <a:endParaRPr lang="ru-RU" sz="2800" dirty="0"/>
        </a:p>
      </dgm:t>
    </dgm:pt>
    <dgm:pt modelId="{A64BBDF7-3570-4D3C-81D6-CEA6A4163A54}" type="parTrans" cxnId="{0B28AC8C-F95A-4B2F-B757-EEC2C8CB967E}">
      <dgm:prSet/>
      <dgm:spPr/>
      <dgm:t>
        <a:bodyPr/>
        <a:lstStyle/>
        <a:p>
          <a:endParaRPr lang="ru-RU"/>
        </a:p>
      </dgm:t>
    </dgm:pt>
    <dgm:pt modelId="{BA3D8BA3-5AD6-41C9-B994-EB37030817E3}" type="sibTrans" cxnId="{0B28AC8C-F95A-4B2F-B757-EEC2C8CB967E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7378" custScaleY="118088" custLinFactNeighborX="1844" custLinFactNeighborY="-10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7865" custScaleY="116362" custLinFactNeighborX="2961" custLinFactNeighborY="-11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3" custScaleX="96936" custScaleY="110188" custLinFactNeighborX="1837" custLinFactNeighborY="-4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7FD8630D-1B20-4E76-883D-36F6DBB48B5B}" type="presOf" srcId="{C9ED02E2-726E-43BF-A2B9-04EFD79E0148}" destId="{D7950679-C8D6-4096-85D2-23846384D591}" srcOrd="0" destOrd="0" presId="urn:microsoft.com/office/officeart/2005/8/layout/vList5"/>
    <dgm:cxn modelId="{B64AC73E-AECB-49E1-8A74-2DEBBA5827FE}" type="presOf" srcId="{A9B8A75A-F186-47AC-B108-9D5A7E33E5FB}" destId="{88BDA8E9-7831-4C66-BBD2-836D7154CA69}" srcOrd="0" destOrd="0" presId="urn:microsoft.com/office/officeart/2005/8/layout/vList5"/>
    <dgm:cxn modelId="{52814EDD-808C-4D3B-A357-B359AB77A411}" type="presOf" srcId="{DB7CEF31-2103-4EF8-BAD0-BB5A31774D0B}" destId="{1C01E749-5574-4808-A9FC-29CC8BAE872A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18F0273A-E00D-4E05-887E-FA04137B6BEF}" type="presOf" srcId="{73322855-529C-462D-9918-DDAB79DF2780}" destId="{25C25A89-143F-41F6-9B13-EFBC6AD96D19}" srcOrd="0" destOrd="1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5BAC635E-1CC5-48FF-ACBC-ADEEBC3AA2AC}" type="presOf" srcId="{EC4CDA45-B345-40CC-B722-0024293FD7D7}" destId="{B81BA971-9CAF-459D-983F-C87EF76537AD}" srcOrd="0" destOrd="0" presId="urn:microsoft.com/office/officeart/2005/8/layout/vList5"/>
    <dgm:cxn modelId="{248797D0-0759-4293-B05B-A7133C1D01DC}" type="presOf" srcId="{E2B377C3-7FEE-42C9-A7BE-E3037BF8ECBE}" destId="{5E207853-9036-4742-8368-5A221D0E974B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D20F5A1F-F1A5-437B-BB2F-072B6F4EC188}" type="presOf" srcId="{0C6B636E-CAA5-4D27-BF40-9A881A18DADD}" destId="{25C25A89-143F-41F6-9B13-EFBC6AD96D19}" srcOrd="0" destOrd="0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0B28AC8C-F95A-4B2F-B757-EEC2C8CB967E}" srcId="{EC4CDA45-B345-40CC-B722-0024293FD7D7}" destId="{73322855-529C-462D-9918-DDAB79DF2780}" srcOrd="1" destOrd="0" parTransId="{A64BBDF7-3570-4D3C-81D6-CEA6A4163A54}" sibTransId="{BA3D8BA3-5AD6-41C9-B994-EB37030817E3}"/>
    <dgm:cxn modelId="{EDC2BFA6-06DB-4192-B6DE-79EFE6F92C1B}" type="presOf" srcId="{E71272A4-8F20-442C-953F-6B5AE4F4A6B7}" destId="{C6E441D3-B4F3-40AA-9B93-433C3A9AA3D6}" srcOrd="0" destOrd="0" presId="urn:microsoft.com/office/officeart/2005/8/layout/vList5"/>
    <dgm:cxn modelId="{671DAFF9-50DA-4A24-A5B5-24B699004A28}" type="presParOf" srcId="{C6E441D3-B4F3-40AA-9B93-433C3A9AA3D6}" destId="{D5F2D764-FC28-45FD-8FE9-34A00C5924F6}" srcOrd="0" destOrd="0" presId="urn:microsoft.com/office/officeart/2005/8/layout/vList5"/>
    <dgm:cxn modelId="{5D3D6922-F412-41D7-86C2-4B5A73FF38AE}" type="presParOf" srcId="{D5F2D764-FC28-45FD-8FE9-34A00C5924F6}" destId="{1C01E749-5574-4808-A9FC-29CC8BAE872A}" srcOrd="0" destOrd="0" presId="urn:microsoft.com/office/officeart/2005/8/layout/vList5"/>
    <dgm:cxn modelId="{612D8B3E-2938-4D2B-A67F-0D629C07D428}" type="presParOf" srcId="{D5F2D764-FC28-45FD-8FE9-34A00C5924F6}" destId="{88BDA8E9-7831-4C66-BBD2-836D7154CA69}" srcOrd="1" destOrd="0" presId="urn:microsoft.com/office/officeart/2005/8/layout/vList5"/>
    <dgm:cxn modelId="{A07399A3-6F68-427B-A83E-A5344579FFC2}" type="presParOf" srcId="{C6E441D3-B4F3-40AA-9B93-433C3A9AA3D6}" destId="{406A4C19-09B9-4C04-BC58-E93611EB80E7}" srcOrd="1" destOrd="0" presId="urn:microsoft.com/office/officeart/2005/8/layout/vList5"/>
    <dgm:cxn modelId="{FE28D730-BD93-4EEC-80D9-6CF081DC002D}" type="presParOf" srcId="{C6E441D3-B4F3-40AA-9B93-433C3A9AA3D6}" destId="{6F76A3E3-98F1-4F03-9847-EB42027CEBD6}" srcOrd="2" destOrd="0" presId="urn:microsoft.com/office/officeart/2005/8/layout/vList5"/>
    <dgm:cxn modelId="{7AF0232A-DDC9-47CD-BFA9-0724B78EB92D}" type="presParOf" srcId="{6F76A3E3-98F1-4F03-9847-EB42027CEBD6}" destId="{D7950679-C8D6-4096-85D2-23846384D591}" srcOrd="0" destOrd="0" presId="urn:microsoft.com/office/officeart/2005/8/layout/vList5"/>
    <dgm:cxn modelId="{8A17E511-6679-4E65-B120-A054F6F4E5D8}" type="presParOf" srcId="{6F76A3E3-98F1-4F03-9847-EB42027CEBD6}" destId="{5E207853-9036-4742-8368-5A221D0E974B}" srcOrd="1" destOrd="0" presId="urn:microsoft.com/office/officeart/2005/8/layout/vList5"/>
    <dgm:cxn modelId="{2378BE53-4C66-4B4A-B9BF-1E3333A71053}" type="presParOf" srcId="{C6E441D3-B4F3-40AA-9B93-433C3A9AA3D6}" destId="{8DEC9575-157D-4279-B898-45AE803A5079}" srcOrd="3" destOrd="0" presId="urn:microsoft.com/office/officeart/2005/8/layout/vList5"/>
    <dgm:cxn modelId="{D7C3684B-DCFD-4E08-AE9C-878CB9927CA1}" type="presParOf" srcId="{C6E441D3-B4F3-40AA-9B93-433C3A9AA3D6}" destId="{D346ED43-6DC4-4382-9DBF-F73ADDF30045}" srcOrd="4" destOrd="0" presId="urn:microsoft.com/office/officeart/2005/8/layout/vList5"/>
    <dgm:cxn modelId="{1A5B2137-E852-4744-9DA9-A5EADF6F149D}" type="presParOf" srcId="{D346ED43-6DC4-4382-9DBF-F73ADDF30045}" destId="{B81BA971-9CAF-459D-983F-C87EF76537AD}" srcOrd="0" destOrd="0" presId="urn:microsoft.com/office/officeart/2005/8/layout/vList5"/>
    <dgm:cxn modelId="{539C44AF-3283-4618-86D7-7F790C75371D}" type="presParOf" srcId="{D346ED43-6DC4-4382-9DBF-F73ADDF30045}" destId="{25C25A89-143F-41F6-9B13-EFBC6AD96D1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1600" b="1" i="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ЧНД = ВНД - Амортизация</a:t>
          </a:r>
          <a:endParaRPr lang="ru-RU" sz="1600" b="1" i="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600" b="1" i="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ВНД = ВВП + доходы, полученные из-за рубежа, - доходы, вывезенные из страны иностранцами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716A6C57-6AFD-422E-BFF7-3140B357A73D}">
      <dgm:prSet phldrT="[Текст]" custT="1"/>
      <dgm:spPr/>
      <dgm:t>
        <a:bodyPr/>
        <a:lstStyle/>
        <a:p>
          <a:r>
            <a:rPr lang="ru-RU" sz="1600" b="1" i="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РД = ЛД – подоходные налоги</a:t>
          </a:r>
          <a:endParaRPr lang="ru-RU" sz="1600" b="1" i="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9E49A51-AE3A-436D-ABED-AADD27B6B10F}" type="parTrans" cxnId="{F85FAD62-8DD2-46BF-881D-A9A1935C9E43}">
      <dgm:prSet/>
      <dgm:spPr/>
      <dgm:t>
        <a:bodyPr/>
        <a:lstStyle/>
        <a:p>
          <a:endParaRPr lang="ru-RU"/>
        </a:p>
      </dgm:t>
    </dgm:pt>
    <dgm:pt modelId="{5CEFA7BF-DEB9-46F8-9098-9A9E1756B190}" type="sibTrans" cxnId="{F85FAD62-8DD2-46BF-881D-A9A1935C9E43}">
      <dgm:prSet/>
      <dgm:spPr/>
      <dgm:t>
        <a:bodyPr/>
        <a:lstStyle/>
        <a:p>
          <a:endParaRPr lang="ru-RU"/>
        </a:p>
      </dgm:t>
    </dgm:pt>
    <dgm:pt modelId="{6A25C2DA-3986-4BDB-AD4C-69D3AA7A90E6}">
      <dgm:prSet phldrT="[Текст]" custT="1"/>
      <dgm:spPr/>
      <dgm:t>
        <a:bodyPr/>
        <a:lstStyle/>
        <a:p>
          <a:r>
            <a:rPr lang="ru-RU" sz="1600" b="1" i="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НД = ЧНД  – косвенные налоги (акцизы, налог с продаж, таможенные пошлины)</a:t>
          </a:r>
          <a:endParaRPr lang="ru-RU" sz="1600" b="1" i="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D80F0BE-516D-4C58-9CCB-14707F037E17}" type="parTrans" cxnId="{2DBBE5F6-E9C6-4DE6-9A92-E1F5335A57C3}">
      <dgm:prSet/>
      <dgm:spPr/>
      <dgm:t>
        <a:bodyPr/>
        <a:lstStyle/>
        <a:p>
          <a:endParaRPr lang="ru-RU"/>
        </a:p>
      </dgm:t>
    </dgm:pt>
    <dgm:pt modelId="{2302F711-6C25-4984-AEF9-BC99E2B37BE9}" type="sibTrans" cxnId="{2DBBE5F6-E9C6-4DE6-9A92-E1F5335A57C3}">
      <dgm:prSet/>
      <dgm:spPr/>
      <dgm:t>
        <a:bodyPr/>
        <a:lstStyle/>
        <a:p>
          <a:endParaRPr lang="ru-RU"/>
        </a:p>
      </dgm:t>
    </dgm:pt>
    <dgm:pt modelId="{7200ABA6-09A3-4B77-9FED-D94F8E0BBDAB}">
      <dgm:prSet phldrT="[Текст]" custT="1"/>
      <dgm:spPr/>
      <dgm:t>
        <a:bodyPr/>
        <a:lstStyle/>
        <a:p>
          <a:r>
            <a:rPr lang="ru-RU" sz="1600" b="1" i="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ЛД = НД - (страховые платежи, налоги на прибыль, нераспределенная прибыль) + (трансферты и проценты по госзаймам</a:t>
          </a:r>
          <a:endParaRPr lang="ru-RU" sz="1600" b="1" i="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8DFF3D8-CC58-4069-B640-224F333C135A}" type="parTrans" cxnId="{07118575-A25E-4861-AF91-6709202FE8C3}">
      <dgm:prSet/>
      <dgm:spPr/>
      <dgm:t>
        <a:bodyPr/>
        <a:lstStyle/>
        <a:p>
          <a:endParaRPr lang="ru-RU"/>
        </a:p>
      </dgm:t>
    </dgm:pt>
    <dgm:pt modelId="{DB6B46A2-9B08-456B-8DFF-F7B4A3384BB4}" type="sibTrans" cxnId="{07118575-A25E-4861-AF91-6709202FE8C3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DB79BCFE-06F0-4EF4-9564-3E9DC6E09038}" type="pres">
      <dgm:prSet presAssocID="{F5C54964-7951-41E2-BF22-80C005D9EB41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F19C7C-CF4A-41A2-A8BF-2B2EF1933823}" type="pres">
      <dgm:prSet presAssocID="{F5C54964-7951-41E2-BF22-80C005D9EB41}" presName="FiveNodes_2" presStyleLbl="node1" presStyleIdx="1" presStyleCnt="5" custScaleY="896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62303B-3968-4C85-AAF4-2C817A7BA149}" type="pres">
      <dgm:prSet presAssocID="{F5C54964-7951-41E2-BF22-80C005D9EB4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14F8CE-2C1C-4917-8A84-AD58FBDD8018}" type="pres">
      <dgm:prSet presAssocID="{F5C54964-7951-41E2-BF22-80C005D9EB4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2C9F99-6C56-4AE4-B93E-FB0F03276911}" type="pres">
      <dgm:prSet presAssocID="{F5C54964-7951-41E2-BF22-80C005D9EB4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6D4576-AF91-46E8-8462-8907E2DEBFD6}" type="pres">
      <dgm:prSet presAssocID="{F5C54964-7951-41E2-BF22-80C005D9EB4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AAD0E-6302-40BA-9C5A-E3F0E4DE1896}" type="pres">
      <dgm:prSet presAssocID="{F5C54964-7951-41E2-BF22-80C005D9EB4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4B136F-E802-46AA-AEE0-3D0E90CE91E5}" type="pres">
      <dgm:prSet presAssocID="{F5C54964-7951-41E2-BF22-80C005D9EB4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363A1E-4F58-4C98-BD91-759D2DED2ACC}" type="pres">
      <dgm:prSet presAssocID="{F5C54964-7951-41E2-BF22-80C005D9EB4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32BB0D-0D6E-4C3A-A375-A5FF360BAB1F}" type="pres">
      <dgm:prSet presAssocID="{F5C54964-7951-41E2-BF22-80C005D9EB4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4CB6B-F58C-4A1E-AC70-BF4173F931D6}" type="pres">
      <dgm:prSet presAssocID="{F5C54964-7951-41E2-BF22-80C005D9EB4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65A07E-C594-4F2F-B198-0CC1AF65A2E4}" type="pres">
      <dgm:prSet presAssocID="{F5C54964-7951-41E2-BF22-80C005D9EB4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4F0280-7676-4F7D-8B8E-19A416E3D934}" type="pres">
      <dgm:prSet presAssocID="{F5C54964-7951-41E2-BF22-80C005D9EB4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98197-48DA-43D5-A8F9-CE37C396A17B}" type="pres">
      <dgm:prSet presAssocID="{F5C54964-7951-41E2-BF22-80C005D9EB4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1BECEA-E09A-4259-81CA-61D2980530E9}" type="presOf" srcId="{6A25C2DA-3986-4BDB-AD4C-69D3AA7A90E6}" destId="{3765A07E-C594-4F2F-B198-0CC1AF65A2E4}" srcOrd="1" destOrd="0" presId="urn:microsoft.com/office/officeart/2005/8/layout/vProcess5"/>
    <dgm:cxn modelId="{4D3FDDB4-57A5-4646-89CF-EC1AE4B59E90}" type="presOf" srcId="{7200ABA6-09A3-4B77-9FED-D94F8E0BBDAB}" destId="{DD4F0280-7676-4F7D-8B8E-19A416E3D934}" srcOrd="1" destOrd="0" presId="urn:microsoft.com/office/officeart/2005/8/layout/vProcess5"/>
    <dgm:cxn modelId="{075EC1B9-8766-4CFE-84DC-E2DF7276F4F9}" type="presOf" srcId="{5BBD20FC-F8A0-44EA-8BE6-8F3A1BE3DACF}" destId="{DB79BCFE-06F0-4EF4-9564-3E9DC6E09038}" srcOrd="0" destOrd="0" presId="urn:microsoft.com/office/officeart/2005/8/layout/vProcess5"/>
    <dgm:cxn modelId="{4CEF4851-DD36-4BFB-91DD-3DA709C66398}" type="presOf" srcId="{7200ABA6-09A3-4B77-9FED-D94F8E0BBDAB}" destId="{7114F8CE-2C1C-4917-8A84-AD58FBDD8018}" srcOrd="0" destOrd="0" presId="urn:microsoft.com/office/officeart/2005/8/layout/vProcess5"/>
    <dgm:cxn modelId="{66C6EED6-A956-4CA0-A62F-6DB85A291852}" type="presOf" srcId="{F5C54964-7951-41E2-BF22-80C005D9EB41}" destId="{F9594200-0604-4093-BA9C-8495DA6E329F}" srcOrd="0" destOrd="0" presId="urn:microsoft.com/office/officeart/2005/8/layout/vProcess5"/>
    <dgm:cxn modelId="{AB6AA99F-F9B8-4B79-9AAA-C4571D971FFB}" type="presOf" srcId="{574CE652-89A6-413E-8E64-A71A3AB0DD92}" destId="{49DAAD0E-6302-40BA-9C5A-E3F0E4DE1896}" srcOrd="0" destOrd="0" presId="urn:microsoft.com/office/officeart/2005/8/layout/vProcess5"/>
    <dgm:cxn modelId="{505D1F2C-020F-498F-80D6-4DEB70CE1AC4}" type="presOf" srcId="{716A6C57-6AFD-422E-BFF7-3140B357A73D}" destId="{4D598197-48DA-43D5-A8F9-CE37C396A17B}" srcOrd="1" destOrd="0" presId="urn:microsoft.com/office/officeart/2005/8/layout/vProcess5"/>
    <dgm:cxn modelId="{07118575-A25E-4861-AF91-6709202FE8C3}" srcId="{F5C54964-7951-41E2-BF22-80C005D9EB41}" destId="{7200ABA6-09A3-4B77-9FED-D94F8E0BBDAB}" srcOrd="3" destOrd="0" parTransId="{18DFF3D8-CC58-4069-B640-224F333C135A}" sibTransId="{DB6B46A2-9B08-456B-8DFF-F7B4A3384BB4}"/>
    <dgm:cxn modelId="{A40667EA-EC37-45D5-90E9-D427BB6A7B20}" type="presOf" srcId="{5BBD20FC-F8A0-44EA-8BE6-8F3A1BE3DACF}" destId="{3932BB0D-0D6E-4C3A-A375-A5FF360BAB1F}" srcOrd="1" destOrd="0" presId="urn:microsoft.com/office/officeart/2005/8/layout/vProcess5"/>
    <dgm:cxn modelId="{A23C5D8F-212B-47DD-94A5-B998CE083B70}" type="presOf" srcId="{67059FF2-469D-401C-8B5F-5F5CC62A4CE4}" destId="{0324CB6B-F58C-4A1E-AC70-BF4173F931D6}" srcOrd="1" destOrd="0" presId="urn:microsoft.com/office/officeart/2005/8/layout/vProcess5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90338F18-7471-457B-BBF2-8BA13831EE0B}" type="presOf" srcId="{716A6C57-6AFD-422E-BFF7-3140B357A73D}" destId="{BD2C9F99-6C56-4AE4-B93E-FB0F03276911}" srcOrd="0" destOrd="0" presId="urn:microsoft.com/office/officeart/2005/8/layout/vProcess5"/>
    <dgm:cxn modelId="{F85FAD62-8DD2-46BF-881D-A9A1935C9E43}" srcId="{F5C54964-7951-41E2-BF22-80C005D9EB41}" destId="{716A6C57-6AFD-422E-BFF7-3140B357A73D}" srcOrd="4" destOrd="0" parTransId="{29E49A51-AE3A-436D-ABED-AADD27B6B10F}" sibTransId="{5CEFA7BF-DEB9-46F8-9098-9A9E1756B190}"/>
    <dgm:cxn modelId="{98B7A0C7-2486-4A96-8B75-C6B1CEAB028A}" type="presOf" srcId="{2302F711-6C25-4984-AEF9-BC99E2B37BE9}" destId="{664B136F-E802-46AA-AEE0-3D0E90CE91E5}" srcOrd="0" destOrd="0" presId="urn:microsoft.com/office/officeart/2005/8/layout/vProcess5"/>
    <dgm:cxn modelId="{2DBBE5F6-E9C6-4DE6-9A92-E1F5335A57C3}" srcId="{F5C54964-7951-41E2-BF22-80C005D9EB41}" destId="{6A25C2DA-3986-4BDB-AD4C-69D3AA7A90E6}" srcOrd="2" destOrd="0" parTransId="{DD80F0BE-516D-4C58-9CCB-14707F037E17}" sibTransId="{2302F711-6C25-4984-AEF9-BC99E2B37BE9}"/>
    <dgm:cxn modelId="{FD4C97A1-2738-452A-B362-4C7597E2DEA1}" type="presOf" srcId="{67059FF2-469D-401C-8B5F-5F5CC62A4CE4}" destId="{64F19C7C-CF4A-41A2-A8BF-2B2EF1933823}" srcOrd="0" destOrd="0" presId="urn:microsoft.com/office/officeart/2005/8/layout/vProcess5"/>
    <dgm:cxn modelId="{CC34D18A-3F74-436F-9B91-AC0F76D5C5CD}" type="presOf" srcId="{6A25C2DA-3986-4BDB-AD4C-69D3AA7A90E6}" destId="{2B62303B-3968-4C85-AAF4-2C817A7BA149}" srcOrd="0" destOrd="0" presId="urn:microsoft.com/office/officeart/2005/8/layout/vProcess5"/>
    <dgm:cxn modelId="{9E45BA6C-CC4B-4B39-AB3A-6F8E4D405F72}" type="presOf" srcId="{DB6B46A2-9B08-456B-8DFF-F7B4A3384BB4}" destId="{4E363A1E-4F58-4C98-BD91-759D2DED2ACC}" srcOrd="0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ECA1327B-7469-4758-8C5E-810403431CE8}" srcId="{F5C54964-7951-41E2-BF22-80C005D9EB41}" destId="{502ACC1F-7027-4CED-AEFB-D78DF1E40B5D}" srcOrd="5" destOrd="0" parTransId="{50D6470F-914C-417D-8999-8BFB273BEE3D}" sibTransId="{A55CE616-A7C3-4B60-AD96-E925867CB2C5}"/>
    <dgm:cxn modelId="{9D4CFB2D-24FF-414B-87B5-DFEFCD6E964F}" type="presOf" srcId="{ED14E742-90F4-400C-89A2-7AEC47C72282}" destId="{BF6D4576-AF91-46E8-8462-8907E2DEBFD6}" srcOrd="0" destOrd="0" presId="urn:microsoft.com/office/officeart/2005/8/layout/vProcess5"/>
    <dgm:cxn modelId="{9ADC13BB-E469-40BD-A129-686E15ED506A}" type="presParOf" srcId="{F9594200-0604-4093-BA9C-8495DA6E329F}" destId="{D39C9E19-FD99-4789-BDB5-F73C1B267BED}" srcOrd="0" destOrd="0" presId="urn:microsoft.com/office/officeart/2005/8/layout/vProcess5"/>
    <dgm:cxn modelId="{BD7AFC19-5B58-43BC-9B00-64D7DC5659F2}" type="presParOf" srcId="{F9594200-0604-4093-BA9C-8495DA6E329F}" destId="{DB79BCFE-06F0-4EF4-9564-3E9DC6E09038}" srcOrd="1" destOrd="0" presId="urn:microsoft.com/office/officeart/2005/8/layout/vProcess5"/>
    <dgm:cxn modelId="{5BB5A180-0F78-47B2-A2E9-A7E8A99D86CC}" type="presParOf" srcId="{F9594200-0604-4093-BA9C-8495DA6E329F}" destId="{64F19C7C-CF4A-41A2-A8BF-2B2EF1933823}" srcOrd="2" destOrd="0" presId="urn:microsoft.com/office/officeart/2005/8/layout/vProcess5"/>
    <dgm:cxn modelId="{2490250F-98A8-4177-98EB-FB85F2B69D70}" type="presParOf" srcId="{F9594200-0604-4093-BA9C-8495DA6E329F}" destId="{2B62303B-3968-4C85-AAF4-2C817A7BA149}" srcOrd="3" destOrd="0" presId="urn:microsoft.com/office/officeart/2005/8/layout/vProcess5"/>
    <dgm:cxn modelId="{A5F3D9BC-78B3-4A05-B5A8-D36A8293A0C9}" type="presParOf" srcId="{F9594200-0604-4093-BA9C-8495DA6E329F}" destId="{7114F8CE-2C1C-4917-8A84-AD58FBDD8018}" srcOrd="4" destOrd="0" presId="urn:microsoft.com/office/officeart/2005/8/layout/vProcess5"/>
    <dgm:cxn modelId="{C0DD5C83-89D1-4725-95DD-1EABA5FBEC69}" type="presParOf" srcId="{F9594200-0604-4093-BA9C-8495DA6E329F}" destId="{BD2C9F99-6C56-4AE4-B93E-FB0F03276911}" srcOrd="5" destOrd="0" presId="urn:microsoft.com/office/officeart/2005/8/layout/vProcess5"/>
    <dgm:cxn modelId="{F1E217E8-B2C6-4CD1-B3D0-4A09E0BAE114}" type="presParOf" srcId="{F9594200-0604-4093-BA9C-8495DA6E329F}" destId="{BF6D4576-AF91-46E8-8462-8907E2DEBFD6}" srcOrd="6" destOrd="0" presId="urn:microsoft.com/office/officeart/2005/8/layout/vProcess5"/>
    <dgm:cxn modelId="{88395071-6E0E-451B-9EBF-D8BB23FDD3B6}" type="presParOf" srcId="{F9594200-0604-4093-BA9C-8495DA6E329F}" destId="{49DAAD0E-6302-40BA-9C5A-E3F0E4DE1896}" srcOrd="7" destOrd="0" presId="urn:microsoft.com/office/officeart/2005/8/layout/vProcess5"/>
    <dgm:cxn modelId="{1A2C1E37-CCAC-48C3-BDCD-D0900B2ADFBA}" type="presParOf" srcId="{F9594200-0604-4093-BA9C-8495DA6E329F}" destId="{664B136F-E802-46AA-AEE0-3D0E90CE91E5}" srcOrd="8" destOrd="0" presId="urn:microsoft.com/office/officeart/2005/8/layout/vProcess5"/>
    <dgm:cxn modelId="{6C28A5AD-7E68-4308-865B-169CFEB8BF3C}" type="presParOf" srcId="{F9594200-0604-4093-BA9C-8495DA6E329F}" destId="{4E363A1E-4F58-4C98-BD91-759D2DED2ACC}" srcOrd="9" destOrd="0" presId="urn:microsoft.com/office/officeart/2005/8/layout/vProcess5"/>
    <dgm:cxn modelId="{582D6CF1-2FD5-4696-8589-D112D6A9FAA3}" type="presParOf" srcId="{F9594200-0604-4093-BA9C-8495DA6E329F}" destId="{3932BB0D-0D6E-4C3A-A375-A5FF360BAB1F}" srcOrd="10" destOrd="0" presId="urn:microsoft.com/office/officeart/2005/8/layout/vProcess5"/>
    <dgm:cxn modelId="{DCA0848E-49D1-49C7-B28F-7EFD514E0717}" type="presParOf" srcId="{F9594200-0604-4093-BA9C-8495DA6E329F}" destId="{0324CB6B-F58C-4A1E-AC70-BF4173F931D6}" srcOrd="11" destOrd="0" presId="urn:microsoft.com/office/officeart/2005/8/layout/vProcess5"/>
    <dgm:cxn modelId="{CCC466D6-3DC2-4D7B-85ED-1199D5256756}" type="presParOf" srcId="{F9594200-0604-4093-BA9C-8495DA6E329F}" destId="{3765A07E-C594-4F2F-B198-0CC1AF65A2E4}" srcOrd="12" destOrd="0" presId="urn:microsoft.com/office/officeart/2005/8/layout/vProcess5"/>
    <dgm:cxn modelId="{96F60C34-CB5F-4695-AB11-45650F10B561}" type="presParOf" srcId="{F9594200-0604-4093-BA9C-8495DA6E329F}" destId="{DD4F0280-7676-4F7D-8B8E-19A416E3D934}" srcOrd="13" destOrd="0" presId="urn:microsoft.com/office/officeart/2005/8/layout/vProcess5"/>
    <dgm:cxn modelId="{2EA09546-233D-4C6D-97EC-1B25CC2E0743}" type="presParOf" srcId="{F9594200-0604-4093-BA9C-8495DA6E329F}" destId="{4D598197-48DA-43D5-A8F9-CE37C396A17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270557" y="-1924380"/>
          <a:ext cx="1077076" cy="5200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Многоукладность экономики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Мелкотоварное производство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Преобладание традиций и обычаев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Активная роль государства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08744" y="190012"/>
        <a:ext cx="5148125" cy="971918"/>
      </dsp:txXfrm>
    </dsp:sp>
    <dsp:sp modelId="{1C01E749-5574-4808-A9FC-29CC8BAE872A}">
      <dsp:nvSpPr>
        <dsp:cNvPr id="0" name=""/>
        <dsp:cNvSpPr/>
      </dsp:nvSpPr>
      <dsp:spPr>
        <a:xfrm>
          <a:off x="122621" y="2799"/>
          <a:ext cx="3086121" cy="13463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Традиционная</a:t>
          </a:r>
          <a:endParaRPr lang="ru-RU" sz="3000" kern="1200" dirty="0"/>
        </a:p>
      </dsp:txBody>
      <dsp:txXfrm>
        <a:off x="188344" y="68522"/>
        <a:ext cx="2954675" cy="1214899"/>
      </dsp:txXfrm>
    </dsp:sp>
    <dsp:sp modelId="{5E207853-9036-4742-8368-5A221D0E974B}">
      <dsp:nvSpPr>
        <dsp:cNvPr id="0" name=""/>
        <dsp:cNvSpPr/>
      </dsp:nvSpPr>
      <dsp:spPr>
        <a:xfrm rot="5400000">
          <a:off x="5266384" y="-508218"/>
          <a:ext cx="1253307" cy="5200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Государственная собственность на средства производства</a:t>
          </a: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Монополизм производителя</a:t>
          </a: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Централизованное руководство экономикой </a:t>
          </a: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Сращивание всех ветвей власти, партийного и государственного аппарата</a:t>
          </a: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92686" y="1526661"/>
        <a:ext cx="5139523" cy="1130945"/>
      </dsp:txXfrm>
    </dsp:sp>
    <dsp:sp modelId="{D7950679-C8D6-4096-85D2-23846384D591}">
      <dsp:nvSpPr>
        <dsp:cNvPr id="0" name=""/>
        <dsp:cNvSpPr/>
      </dsp:nvSpPr>
      <dsp:spPr>
        <a:xfrm>
          <a:off x="122621" y="1416461"/>
          <a:ext cx="3086121" cy="13463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Командная</a:t>
          </a:r>
          <a:endParaRPr lang="ru-RU" sz="3000" kern="1200" dirty="0"/>
        </a:p>
      </dsp:txBody>
      <dsp:txXfrm>
        <a:off x="188344" y="1482184"/>
        <a:ext cx="2954675" cy="1214899"/>
      </dsp:txXfrm>
    </dsp:sp>
    <dsp:sp modelId="{25C25A89-143F-41F6-9B13-EFBC6AD96D19}">
      <dsp:nvSpPr>
        <dsp:cNvPr id="0" name=""/>
        <dsp:cNvSpPr/>
      </dsp:nvSpPr>
      <dsp:spPr>
        <a:xfrm rot="5400000">
          <a:off x="5285596" y="867276"/>
          <a:ext cx="1242289" cy="52411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Экономическая свобода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Частная собственность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Конкуренция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86144" y="2927372"/>
        <a:ext cx="5180550" cy="1121001"/>
      </dsp:txXfrm>
    </dsp:sp>
    <dsp:sp modelId="{B81BA971-9CAF-459D-983F-C87EF76537AD}">
      <dsp:nvSpPr>
        <dsp:cNvPr id="0" name=""/>
        <dsp:cNvSpPr/>
      </dsp:nvSpPr>
      <dsp:spPr>
        <a:xfrm>
          <a:off x="122621" y="2830124"/>
          <a:ext cx="3086121" cy="13463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Рыночная</a:t>
          </a:r>
          <a:endParaRPr lang="ru-RU" sz="3000" kern="1200" dirty="0"/>
        </a:p>
      </dsp:txBody>
      <dsp:txXfrm>
        <a:off x="188344" y="2895847"/>
        <a:ext cx="2954675" cy="1214899"/>
      </dsp:txXfrm>
    </dsp:sp>
    <dsp:sp modelId="{D68EBA4A-4E2A-4A23-B731-72B3ED1F34BC}">
      <dsp:nvSpPr>
        <dsp:cNvPr id="0" name=""/>
        <dsp:cNvSpPr/>
      </dsp:nvSpPr>
      <dsp:spPr>
        <a:xfrm>
          <a:off x="122621" y="4243787"/>
          <a:ext cx="3086121" cy="13463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Смешанная</a:t>
          </a:r>
          <a:endParaRPr lang="ru-RU" sz="3000" kern="1200" dirty="0"/>
        </a:p>
      </dsp:txBody>
      <dsp:txXfrm>
        <a:off x="188344" y="4309510"/>
        <a:ext cx="2954675" cy="12148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8BC4-BA6F-4116-9504-66D90C8405EA}">
      <dsp:nvSpPr>
        <dsp:cNvPr id="0" name=""/>
        <dsp:cNvSpPr/>
      </dsp:nvSpPr>
      <dsp:spPr>
        <a:xfrm rot="10800000">
          <a:off x="1519803" y="2092"/>
          <a:ext cx="5472684" cy="7526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определение объема и структуры национального продукта и национального дохода</a:t>
          </a:r>
          <a:endParaRPr lang="ru-RU" sz="1800" b="1" kern="1200" dirty="0"/>
        </a:p>
      </dsp:txBody>
      <dsp:txXfrm rot="10800000">
        <a:off x="1707974" y="2092"/>
        <a:ext cx="5284513" cy="752683"/>
      </dsp:txXfrm>
    </dsp:sp>
    <dsp:sp modelId="{21BAB4B3-6667-4842-AF74-3DA1A4B5B915}">
      <dsp:nvSpPr>
        <dsp:cNvPr id="0" name=""/>
        <dsp:cNvSpPr/>
      </dsp:nvSpPr>
      <dsp:spPr>
        <a:xfrm>
          <a:off x="1237112" y="95742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D196CE-AD84-479D-A30A-CD55794BCA2F}">
      <dsp:nvSpPr>
        <dsp:cNvPr id="0" name=""/>
        <dsp:cNvSpPr/>
      </dsp:nvSpPr>
      <dsp:spPr>
        <a:xfrm rot="10800000">
          <a:off x="1519803" y="923546"/>
          <a:ext cx="5472684" cy="5653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выявление факторов, регулирующих занятость в масштабах всей экономики</a:t>
          </a:r>
          <a:endParaRPr lang="ru-RU" sz="1800" b="1" kern="1200" dirty="0"/>
        </a:p>
      </dsp:txBody>
      <dsp:txXfrm rot="10800000">
        <a:off x="1661149" y="923546"/>
        <a:ext cx="5331338" cy="565383"/>
      </dsp:txXfrm>
    </dsp:sp>
    <dsp:sp modelId="{E2EBFF1F-125E-4B85-B583-47ADE8C905DD}">
      <dsp:nvSpPr>
        <dsp:cNvPr id="0" name=""/>
        <dsp:cNvSpPr/>
      </dsp:nvSpPr>
      <dsp:spPr>
        <a:xfrm>
          <a:off x="1237112" y="923546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3EE01-A646-4C8B-B7CB-43BEAF4E5BE6}">
      <dsp:nvSpPr>
        <dsp:cNvPr id="0" name=""/>
        <dsp:cNvSpPr/>
      </dsp:nvSpPr>
      <dsp:spPr>
        <a:xfrm rot="10800000">
          <a:off x="1533102" y="1670255"/>
          <a:ext cx="5472684" cy="56420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анализ природы инфляции</a:t>
          </a:r>
          <a:endParaRPr lang="ru-RU" sz="1800" b="1" kern="1200" dirty="0"/>
        </a:p>
      </dsp:txBody>
      <dsp:txXfrm rot="10800000">
        <a:off x="1674152" y="1670255"/>
        <a:ext cx="5331634" cy="564201"/>
      </dsp:txXfrm>
    </dsp:sp>
    <dsp:sp modelId="{C9796D50-63B6-42D2-8116-AAD5D6DD2CDD}">
      <dsp:nvSpPr>
        <dsp:cNvPr id="0" name=""/>
        <dsp:cNvSpPr/>
      </dsp:nvSpPr>
      <dsp:spPr>
        <a:xfrm>
          <a:off x="1237112" y="1657700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0A255-87EF-4230-BBC7-FBDC038FC5FA}">
      <dsp:nvSpPr>
        <dsp:cNvPr id="0" name=""/>
        <dsp:cNvSpPr/>
      </dsp:nvSpPr>
      <dsp:spPr>
        <a:xfrm rot="10800000">
          <a:off x="1581043" y="2369251"/>
          <a:ext cx="5472684" cy="6136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изучение механизма и факторов экономического роста</a:t>
          </a:r>
          <a:endParaRPr lang="ru-RU" sz="1800" b="1" kern="1200" dirty="0"/>
        </a:p>
      </dsp:txBody>
      <dsp:txXfrm rot="10800000">
        <a:off x="1734467" y="2369251"/>
        <a:ext cx="5319260" cy="613695"/>
      </dsp:txXfrm>
    </dsp:sp>
    <dsp:sp modelId="{03E0AF5A-496B-4D7A-A882-C17CAE4CEB20}">
      <dsp:nvSpPr>
        <dsp:cNvPr id="0" name=""/>
        <dsp:cNvSpPr/>
      </dsp:nvSpPr>
      <dsp:spPr>
        <a:xfrm>
          <a:off x="1237112" y="2416011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42DB26-888B-4C93-AD24-9F4F7762EBDB}">
      <dsp:nvSpPr>
        <dsp:cNvPr id="0" name=""/>
        <dsp:cNvSpPr/>
      </dsp:nvSpPr>
      <dsp:spPr>
        <a:xfrm rot="10800000">
          <a:off x="1512087" y="3067865"/>
          <a:ext cx="5472684" cy="76256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рассмотрение причин циклических колебаний и конъюнктурных изменений в экономике</a:t>
          </a:r>
          <a:endParaRPr lang="ru-RU" sz="1800" b="1" kern="1200" dirty="0"/>
        </a:p>
      </dsp:txBody>
      <dsp:txXfrm rot="10800000">
        <a:off x="1702728" y="3067865"/>
        <a:ext cx="5282043" cy="762566"/>
      </dsp:txXfrm>
    </dsp:sp>
    <dsp:sp modelId="{4E32D981-1011-4B34-A794-320A14FA2434}">
      <dsp:nvSpPr>
        <dsp:cNvPr id="0" name=""/>
        <dsp:cNvSpPr/>
      </dsp:nvSpPr>
      <dsp:spPr>
        <a:xfrm>
          <a:off x="1237112" y="3272912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48AAB2-5C3A-49D3-B545-B675ED5BB1A6}">
      <dsp:nvSpPr>
        <dsp:cNvPr id="0" name=""/>
        <dsp:cNvSpPr/>
      </dsp:nvSpPr>
      <dsp:spPr>
        <a:xfrm rot="10800000">
          <a:off x="1594505" y="3960440"/>
          <a:ext cx="5472684" cy="5653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исследование внешнеэкономического взаимодействия национальных экономик</a:t>
          </a:r>
          <a:endParaRPr lang="ru-RU" sz="1800" b="1" kern="1200" dirty="0"/>
        </a:p>
      </dsp:txBody>
      <dsp:txXfrm rot="10800000">
        <a:off x="1735851" y="3960440"/>
        <a:ext cx="5331338" cy="565383"/>
      </dsp:txXfrm>
    </dsp:sp>
    <dsp:sp modelId="{5C44DDC7-981C-4361-AF0E-EF53AB24C772}">
      <dsp:nvSpPr>
        <dsp:cNvPr id="0" name=""/>
        <dsp:cNvSpPr/>
      </dsp:nvSpPr>
      <dsp:spPr>
        <a:xfrm>
          <a:off x="1237112" y="4105658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6F396A-4E17-45B2-ACF7-C47B7BD64AF4}">
      <dsp:nvSpPr>
        <dsp:cNvPr id="0" name=""/>
        <dsp:cNvSpPr/>
      </dsp:nvSpPr>
      <dsp:spPr>
        <a:xfrm rot="10800000">
          <a:off x="1522485" y="4680521"/>
          <a:ext cx="5472684" cy="1062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931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теоретическое обоснование целей, содержания и форм осуществления макроэкономической политики государства</a:t>
          </a:r>
          <a:endParaRPr lang="ru-RU" sz="1800" b="1" kern="1200" dirty="0"/>
        </a:p>
      </dsp:txBody>
      <dsp:txXfrm rot="10800000">
        <a:off x="1788172" y="4680521"/>
        <a:ext cx="5206997" cy="1062750"/>
      </dsp:txXfrm>
    </dsp:sp>
    <dsp:sp modelId="{068DE8B0-509B-4568-8A17-723D76177686}">
      <dsp:nvSpPr>
        <dsp:cNvPr id="0" name=""/>
        <dsp:cNvSpPr/>
      </dsp:nvSpPr>
      <dsp:spPr>
        <a:xfrm>
          <a:off x="1237112" y="5088496"/>
          <a:ext cx="565383" cy="56538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7AB92-B4C5-4458-B593-C3CB4C37FB6A}">
      <dsp:nvSpPr>
        <dsp:cNvPr id="0" name=""/>
        <dsp:cNvSpPr/>
      </dsp:nvSpPr>
      <dsp:spPr>
        <a:xfrm>
          <a:off x="626060" y="385962"/>
          <a:ext cx="4052610" cy="405261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Прирост и того и другого на душу населения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2652365" y="989029"/>
        <a:ext cx="1423238" cy="2846476"/>
      </dsp:txXfrm>
    </dsp:sp>
    <dsp:sp modelId="{773F711B-3E4A-4202-9F15-5AEA016926CE}">
      <dsp:nvSpPr>
        <dsp:cNvPr id="0" name=""/>
        <dsp:cNvSpPr/>
      </dsp:nvSpPr>
      <dsp:spPr>
        <a:xfrm>
          <a:off x="397130" y="385962"/>
          <a:ext cx="4317488" cy="405261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Увеличение реального производства ВВП или НД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1013914" y="989029"/>
        <a:ext cx="1516260" cy="28464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5667F-7870-435B-81E9-91CC6F0B7629}">
      <dsp:nvSpPr>
        <dsp:cNvPr id="0" name=""/>
        <dsp:cNvSpPr/>
      </dsp:nvSpPr>
      <dsp:spPr>
        <a:xfrm>
          <a:off x="0" y="0"/>
          <a:ext cx="4389437" cy="43894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CFBA7-3B49-4D48-9756-D1816BD0B5C2}">
      <dsp:nvSpPr>
        <dsp:cNvPr id="0" name=""/>
        <dsp:cNvSpPr/>
      </dsp:nvSpPr>
      <dsp:spPr>
        <a:xfrm>
          <a:off x="2194718" y="0"/>
          <a:ext cx="6034881" cy="43894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i="1" kern="1200" dirty="0" smtClean="0"/>
            <a:t>Номинальный ВВП</a:t>
          </a:r>
          <a:r>
            <a:rPr lang="ru-RU" sz="2400" kern="1200" dirty="0" smtClean="0"/>
            <a:t> - рассчитанный в ценах текущего года:    </a:t>
          </a:r>
          <a:r>
            <a:rPr lang="ru-RU" sz="2400" b="1" i="1" kern="1200" dirty="0" smtClean="0"/>
            <a:t> ∑ = p</a:t>
          </a:r>
          <a:r>
            <a:rPr lang="ru-RU" sz="2400" b="1" i="1" kern="1200" baseline="-25000" dirty="0" smtClean="0"/>
            <a:t>1 </a:t>
          </a:r>
          <a:r>
            <a:rPr lang="ru-RU" sz="2400" b="1" i="1" kern="1200" dirty="0" smtClean="0"/>
            <a:t>q</a:t>
          </a:r>
          <a:r>
            <a:rPr lang="ru-RU" sz="2400" b="1" i="1" kern="1200" baseline="-25000" dirty="0" smtClean="0"/>
            <a:t>1</a:t>
          </a:r>
          <a:endParaRPr lang="ru-RU" sz="2400" b="0" i="1" kern="1200" dirty="0">
            <a:latin typeface="+mn-lt"/>
          </a:endParaRPr>
        </a:p>
      </dsp:txBody>
      <dsp:txXfrm>
        <a:off x="2194718" y="0"/>
        <a:ext cx="6034881" cy="1316833"/>
      </dsp:txXfrm>
    </dsp:sp>
    <dsp:sp modelId="{8D0DB428-3879-4C8E-8580-5BA67417F9D5}">
      <dsp:nvSpPr>
        <dsp:cNvPr id="0" name=""/>
        <dsp:cNvSpPr/>
      </dsp:nvSpPr>
      <dsp:spPr>
        <a:xfrm>
          <a:off x="768152" y="1316833"/>
          <a:ext cx="2853131" cy="28531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E6CAC5-994A-4E95-A222-8B6B106FB6B1}">
      <dsp:nvSpPr>
        <dsp:cNvPr id="0" name=""/>
        <dsp:cNvSpPr/>
      </dsp:nvSpPr>
      <dsp:spPr>
        <a:xfrm>
          <a:off x="2194718" y="1277803"/>
          <a:ext cx="6034881" cy="28531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i="1" kern="1200" dirty="0" smtClean="0"/>
            <a:t>Реальный ВВП</a:t>
          </a:r>
          <a:r>
            <a:rPr lang="ru-RU" sz="2400" kern="1200" dirty="0" smtClean="0"/>
            <a:t> - очищенный номинальный ВВП от инфляции или дефляции, т.е. от изменения уровня цен:  </a:t>
          </a:r>
          <a:r>
            <a:rPr lang="ru-RU" sz="2400" b="1" i="1" kern="1200" dirty="0" smtClean="0"/>
            <a:t>∑ = p</a:t>
          </a:r>
          <a:r>
            <a:rPr lang="ru-RU" sz="2400" b="1" i="1" kern="1200" baseline="-25000" dirty="0" smtClean="0"/>
            <a:t>0 </a:t>
          </a:r>
          <a:r>
            <a:rPr lang="ru-RU" sz="2400" b="1" i="1" kern="1200" dirty="0" smtClean="0"/>
            <a:t>q</a:t>
          </a:r>
          <a:r>
            <a:rPr lang="ru-RU" sz="2400" b="1" i="1" kern="1200" baseline="-25000" dirty="0" smtClean="0"/>
            <a:t>1</a:t>
          </a:r>
          <a:endParaRPr lang="ru-RU" sz="2400" b="1" i="1" kern="1200" dirty="0"/>
        </a:p>
      </dsp:txBody>
      <dsp:txXfrm>
        <a:off x="2194718" y="1277803"/>
        <a:ext cx="6034881" cy="1316829"/>
      </dsp:txXfrm>
    </dsp:sp>
    <dsp:sp modelId="{8DD516AA-4E28-4DD0-8813-16048C398BA9}">
      <dsp:nvSpPr>
        <dsp:cNvPr id="0" name=""/>
        <dsp:cNvSpPr/>
      </dsp:nvSpPr>
      <dsp:spPr>
        <a:xfrm>
          <a:off x="1536303" y="2633663"/>
          <a:ext cx="1316829" cy="131682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E8A7D-A4C4-43B3-A748-0C00DB70CECC}">
      <dsp:nvSpPr>
        <dsp:cNvPr id="0" name=""/>
        <dsp:cNvSpPr/>
      </dsp:nvSpPr>
      <dsp:spPr>
        <a:xfrm>
          <a:off x="2194718" y="2861995"/>
          <a:ext cx="6034881" cy="10333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Дефлятор ВВП</a:t>
          </a:r>
          <a:r>
            <a:rPr lang="ru-RU" sz="2400" kern="1200" dirty="0" smtClean="0"/>
            <a:t> - отношение номинального ВВП к реальному ВВП, выраженное в процентах</a:t>
          </a:r>
          <a:endParaRPr lang="ru-RU" sz="2400" kern="1200" dirty="0"/>
        </a:p>
      </dsp:txBody>
      <dsp:txXfrm>
        <a:off x="2194718" y="2861995"/>
        <a:ext cx="6034881" cy="10333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054646" y="-1853049"/>
          <a:ext cx="1636485" cy="534258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ВВП есть сумма добавленной стоимости всех производителей товаров и услуг в данной стране на каждой стадии производства 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01598" y="79886"/>
        <a:ext cx="5262696" cy="1476711"/>
      </dsp:txXfrm>
    </dsp:sp>
    <dsp:sp modelId="{1C01E749-5574-4808-A9FC-29CC8BAE872A}">
      <dsp:nvSpPr>
        <dsp:cNvPr id="0" name=""/>
        <dsp:cNvSpPr/>
      </dsp:nvSpPr>
      <dsp:spPr>
        <a:xfrm>
          <a:off x="58567" y="2624"/>
          <a:ext cx="3086121" cy="17322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Производствен-ный</a:t>
          </a:r>
          <a:r>
            <a:rPr lang="ru-RU" sz="2400" b="1" kern="1200" dirty="0" smtClean="0"/>
            <a:t> </a:t>
          </a:r>
          <a:r>
            <a:rPr lang="ru-RU" sz="2000" b="1" kern="1200" dirty="0" smtClean="0"/>
            <a:t>(метод добавленной стоимости) </a:t>
          </a:r>
          <a:endParaRPr lang="ru-RU" sz="2000" b="1" kern="1200" dirty="0"/>
        </a:p>
      </dsp:txBody>
      <dsp:txXfrm>
        <a:off x="143130" y="87187"/>
        <a:ext cx="2916995" cy="1563147"/>
      </dsp:txXfrm>
    </dsp:sp>
    <dsp:sp modelId="{5E207853-9036-4742-8368-5A221D0E974B}">
      <dsp:nvSpPr>
        <dsp:cNvPr id="0" name=""/>
        <dsp:cNvSpPr/>
      </dsp:nvSpPr>
      <dsp:spPr>
        <a:xfrm rot="5400000">
          <a:off x="5081625" y="-13134"/>
          <a:ext cx="1612566" cy="536930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ВВП - это сумма всех доходов, получаемых хозяйствующими субъектами от экономической деятельности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03258" y="1943953"/>
        <a:ext cx="5290583" cy="1455128"/>
      </dsp:txXfrm>
    </dsp:sp>
    <dsp:sp modelId="{D7950679-C8D6-4096-85D2-23846384D591}">
      <dsp:nvSpPr>
        <dsp:cNvPr id="0" name=""/>
        <dsp:cNvSpPr/>
      </dsp:nvSpPr>
      <dsp:spPr>
        <a:xfrm>
          <a:off x="58567" y="1821511"/>
          <a:ext cx="3086121" cy="17322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/>
            <a:t>Распределительный метод </a:t>
          </a:r>
          <a:r>
            <a:rPr lang="ru-RU" sz="2000" b="1" i="0" kern="1200" dirty="0" smtClean="0"/>
            <a:t>(по доходам)</a:t>
          </a:r>
          <a:endParaRPr lang="ru-RU" sz="2000" b="1" i="0" kern="1200" dirty="0"/>
        </a:p>
      </dsp:txBody>
      <dsp:txXfrm>
        <a:off x="143130" y="1906074"/>
        <a:ext cx="2916995" cy="1563147"/>
      </dsp:txXfrm>
    </dsp:sp>
    <dsp:sp modelId="{25C25A89-143F-41F6-9B13-EFBC6AD96D19}">
      <dsp:nvSpPr>
        <dsp:cNvPr id="0" name=""/>
        <dsp:cNvSpPr/>
      </dsp:nvSpPr>
      <dsp:spPr>
        <a:xfrm rot="5400000">
          <a:off x="5097045" y="1788179"/>
          <a:ext cx="1527005" cy="53183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сумма потоков расходов - есть сумма потоков всех расходов нац. экономики на конечный ВВП.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smtClean="0"/>
            <a:t>ВВП = C+</a:t>
          </a:r>
          <a:r>
            <a:rPr lang="en-US" sz="2800" b="1" i="1" kern="1200" dirty="0" smtClean="0"/>
            <a:t>I</a:t>
          </a:r>
          <a:r>
            <a:rPr lang="ru-RU" sz="2800" b="1" i="1" kern="1200" dirty="0" smtClean="0"/>
            <a:t>+</a:t>
          </a:r>
          <a:r>
            <a:rPr lang="ru-RU" sz="2800" b="1" i="1" kern="1200" dirty="0" err="1" smtClean="0"/>
            <a:t>G+N</a:t>
          </a:r>
          <a:r>
            <a:rPr lang="ru-RU" sz="2800" b="1" i="1" kern="1200" baseline="-25000" dirty="0" err="1" smtClean="0"/>
            <a:t>x</a:t>
          </a:r>
          <a:endParaRPr lang="ru-RU" sz="2800" kern="1200" dirty="0"/>
        </a:p>
      </dsp:txBody>
      <dsp:txXfrm rot="-5400000">
        <a:off x="3201381" y="3758385"/>
        <a:ext cx="5243791" cy="1377921"/>
      </dsp:txXfrm>
    </dsp:sp>
    <dsp:sp modelId="{B81BA971-9CAF-459D-983F-C87EF76537AD}">
      <dsp:nvSpPr>
        <dsp:cNvPr id="0" name=""/>
        <dsp:cNvSpPr/>
      </dsp:nvSpPr>
      <dsp:spPr>
        <a:xfrm>
          <a:off x="58567" y="3640398"/>
          <a:ext cx="3086121" cy="17322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/>
            <a:t> Метод конечного использования </a:t>
          </a:r>
          <a:r>
            <a:rPr lang="ru-RU" sz="2000" b="1" i="0" kern="1200" dirty="0" smtClean="0"/>
            <a:t>(по расходам)</a:t>
          </a:r>
          <a:endParaRPr lang="ru-RU" sz="2000" b="1" i="0" kern="1200" dirty="0"/>
        </a:p>
      </dsp:txBody>
      <dsp:txXfrm>
        <a:off x="143130" y="3724961"/>
        <a:ext cx="2916995" cy="15631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79BCFE-06F0-4EF4-9564-3E9DC6E09038}">
      <dsp:nvSpPr>
        <dsp:cNvPr id="0" name=""/>
        <dsp:cNvSpPr/>
      </dsp:nvSpPr>
      <dsp:spPr>
        <a:xfrm>
          <a:off x="0" y="0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600" b="1" i="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ВНД = ВВП + доходы, полученные из-за рубежа, - доходы, вывезенные из страны иностранцами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9231" y="29231"/>
        <a:ext cx="5627178" cy="939568"/>
      </dsp:txXfrm>
    </dsp:sp>
    <dsp:sp modelId="{64F19C7C-CF4A-41A2-A8BF-2B2EF1933823}">
      <dsp:nvSpPr>
        <dsp:cNvPr id="0" name=""/>
        <dsp:cNvSpPr/>
      </dsp:nvSpPr>
      <dsp:spPr>
        <a:xfrm>
          <a:off x="509352" y="1188349"/>
          <a:ext cx="6820900" cy="8946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ЧНД = ВНД - Амортизация</a:t>
          </a:r>
          <a:endParaRPr lang="ru-RU" sz="1600" b="1" i="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535555" y="1214552"/>
        <a:ext cx="5610421" cy="842218"/>
      </dsp:txXfrm>
    </dsp:sp>
    <dsp:sp modelId="{2B62303B-3968-4C85-AAF4-2C817A7BA149}">
      <dsp:nvSpPr>
        <dsp:cNvPr id="0" name=""/>
        <dsp:cNvSpPr/>
      </dsp:nvSpPr>
      <dsp:spPr>
        <a:xfrm>
          <a:off x="1018705" y="2273292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НД = ЧНД  – косвенные налоги (акцизы, налог с продаж, таможенные пошлины)</a:t>
          </a:r>
          <a:endParaRPr lang="ru-RU" sz="1600" b="1" i="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047936" y="2302523"/>
        <a:ext cx="5604365" cy="939568"/>
      </dsp:txXfrm>
    </dsp:sp>
    <dsp:sp modelId="{7114F8CE-2C1C-4917-8A84-AD58FBDD8018}">
      <dsp:nvSpPr>
        <dsp:cNvPr id="0" name=""/>
        <dsp:cNvSpPr/>
      </dsp:nvSpPr>
      <dsp:spPr>
        <a:xfrm>
          <a:off x="1528058" y="3409938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ЛД = НД - (страховые платежи, налоги на прибыль, нераспределенная прибыль) + (трансферты и проценты по госзаймам</a:t>
          </a:r>
          <a:endParaRPr lang="ru-RU" sz="1600" b="1" i="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557289" y="3439169"/>
        <a:ext cx="5604365" cy="939568"/>
      </dsp:txXfrm>
    </dsp:sp>
    <dsp:sp modelId="{BD2C9F99-6C56-4AE4-B93E-FB0F03276911}">
      <dsp:nvSpPr>
        <dsp:cNvPr id="0" name=""/>
        <dsp:cNvSpPr/>
      </dsp:nvSpPr>
      <dsp:spPr>
        <a:xfrm>
          <a:off x="2037411" y="4546584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РД = ЛД – подоходные налоги</a:t>
          </a:r>
          <a:endParaRPr lang="ru-RU" sz="1600" b="1" i="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066642" y="4575815"/>
        <a:ext cx="5604365" cy="939568"/>
      </dsp:txXfrm>
    </dsp:sp>
    <dsp:sp modelId="{BF6D4576-AF91-46E8-8462-8907E2DEBFD6}">
      <dsp:nvSpPr>
        <dsp:cNvPr id="0" name=""/>
        <dsp:cNvSpPr/>
      </dsp:nvSpPr>
      <dsp:spPr>
        <a:xfrm>
          <a:off x="6172180" y="729116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318142" y="729116"/>
        <a:ext cx="356795" cy="488161"/>
      </dsp:txXfrm>
    </dsp:sp>
    <dsp:sp modelId="{49DAAD0E-6302-40BA-9C5A-E3F0E4DE1896}">
      <dsp:nvSpPr>
        <dsp:cNvPr id="0" name=""/>
        <dsp:cNvSpPr/>
      </dsp:nvSpPr>
      <dsp:spPr>
        <a:xfrm>
          <a:off x="6681533" y="1865762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827495" y="1865762"/>
        <a:ext cx="356795" cy="488161"/>
      </dsp:txXfrm>
    </dsp:sp>
    <dsp:sp modelId="{664B136F-E802-46AA-AEE0-3D0E90CE91E5}">
      <dsp:nvSpPr>
        <dsp:cNvPr id="0" name=""/>
        <dsp:cNvSpPr/>
      </dsp:nvSpPr>
      <dsp:spPr>
        <a:xfrm>
          <a:off x="7190886" y="2985775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336848" y="2985775"/>
        <a:ext cx="356795" cy="488161"/>
      </dsp:txXfrm>
    </dsp:sp>
    <dsp:sp modelId="{4E363A1E-4F58-4C98-BD91-759D2DED2ACC}">
      <dsp:nvSpPr>
        <dsp:cNvPr id="0" name=""/>
        <dsp:cNvSpPr/>
      </dsp:nvSpPr>
      <dsp:spPr>
        <a:xfrm>
          <a:off x="7700239" y="4133510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846201" y="4133510"/>
        <a:ext cx="356795" cy="488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9E49A8A-D504-40A5-984B-E6A0175F9D1C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9E2385F-EA6A-44EE-AF2A-0EC667559C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306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4DE7C-E94C-4201-B7F6-BC35C3C1C5EE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E1FC5-5872-413E-AEA8-6941FFB29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B989E-5C16-41CC-8AA3-F1E310B385A1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B7B2C-BB76-4AB0-9DA3-F64AF08E3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ACA69-8F31-41DF-90AE-8C9E22982F05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705CA-5763-4E29-810C-3B8312DE8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A56B-3A08-4897-ABD0-E83D742DFC08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E7A8E-385B-40C3-8B2E-AD2164F2B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F53BF-1FE8-4277-A7F7-345FCFC9114F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20B8-CA70-4A17-AEA9-C74C1E4A0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FB43-643E-440B-8B00-6CEDB79EB7BD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C065-9375-404C-A74B-04A8D445A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6AE9E-E97F-4DA4-A40E-7F2E64B39918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1A843-8280-4CD9-89A4-4048B86DA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9358-0BB4-4EB4-B1F4-D1F7C3B41FFD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FBCD-8F4E-428F-AD24-ECF168F68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D25F-CA9C-4D90-A57E-3854B6814FD4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BCA27-8B0B-41EE-B59F-2C3E9EFEF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123E8-8DF3-4E3D-AF5F-896C65BCA96B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001B-F727-465D-A471-559A5C453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E7017-EC2A-448A-B229-807AA409E3F4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9C46A-358D-4999-86CE-C2C5D60C96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118FC2-74C5-4063-94B4-151F9F6AB560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C5EC4F-569F-41B4-8858-B68534BC9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3" r:id="rId3"/>
    <p:sldLayoutId id="2147483790" r:id="rId4"/>
    <p:sldLayoutId id="2147483789" r:id="rId5"/>
    <p:sldLayoutId id="2147483788" r:id="rId6"/>
    <p:sldLayoutId id="2147483787" r:id="rId7"/>
    <p:sldLayoutId id="2147483786" r:id="rId8"/>
    <p:sldLayoutId id="2147483794" r:id="rId9"/>
    <p:sldLayoutId id="2147483785" r:id="rId10"/>
    <p:sldLayoutId id="214748378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Тема 2: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636912"/>
            <a:ext cx="7854950" cy="2344663"/>
          </a:xfrm>
        </p:spPr>
        <p:txBody>
          <a:bodyPr/>
          <a:lstStyle/>
          <a:p>
            <a:pPr marR="0" algn="ctr"/>
            <a:r>
              <a:rPr lang="ru-RU" sz="5400" b="1" dirty="0" smtClean="0"/>
              <a:t>Экономическая система и развитие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/>
          <a:lstStyle/>
          <a:p>
            <a:r>
              <a:rPr lang="ru-RU" b="1" dirty="0" smtClean="0"/>
              <a:t>Вопросы: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98383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ru-RU" sz="1800" dirty="0" smtClean="0"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Сущность и классификация экономических систем.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Макроэкономическая система и экономический рост.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макроэкономические показатели.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Проблемы выбора между экономической эффективностью и справедливостью.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1</a:t>
            </a:r>
            <a:r>
              <a:rPr lang="ru-RU" sz="7200" i="1" dirty="0" smtClean="0">
                <a:solidFill>
                  <a:srgbClr val="FF0000"/>
                </a:solidFill>
              </a:rPr>
              <a:t>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59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200" b="1" smtClean="0">
                <a:solidFill>
                  <a:srgbClr val="C00000"/>
                </a:solidFill>
                <a:latin typeface="Verdana" pitchFamily="34" charset="0"/>
              </a:rPr>
              <a:t>Экономическая система</a:t>
            </a:r>
            <a:r>
              <a:rPr lang="ru-RU" sz="2200" b="1" smtClean="0">
                <a:latin typeface="Verdana" pitchFamily="34" charset="0"/>
              </a:rPr>
              <a:t> — совокупность всех экономических процессов, совершающихся в обществе на основе сложившихся в нём отношений собственности и хозяйственного механизма.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ru-RU" sz="2200" b="1" smtClean="0"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200" b="1" i="1" smtClean="0">
                <a:solidFill>
                  <a:srgbClr val="7030A0"/>
                </a:solidFill>
                <a:latin typeface="Verdana" pitchFamily="34" charset="0"/>
              </a:rPr>
              <a:t>Признаки классификации</a:t>
            </a:r>
            <a:r>
              <a:rPr lang="ru-RU" sz="2200" b="1" i="1" smtClean="0">
                <a:latin typeface="Verdana" pitchFamily="34" charset="0"/>
              </a:rPr>
              <a:t> экономических систем:</a:t>
            </a:r>
            <a:endParaRPr lang="ru-RU" sz="2200" b="1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200" b="1" smtClean="0">
                <a:latin typeface="Verdana" pitchFamily="34" charset="0"/>
              </a:rPr>
              <a:t>социально-экономические отношения;</a:t>
            </a:r>
          </a:p>
          <a:p>
            <a:pPr>
              <a:lnSpc>
                <a:spcPct val="80000"/>
              </a:lnSpc>
            </a:pPr>
            <a:r>
              <a:rPr lang="ru-RU" sz="2200" b="1" smtClean="0">
                <a:latin typeface="Verdana" pitchFamily="34" charset="0"/>
              </a:rPr>
              <a:t>формы собственности;</a:t>
            </a:r>
          </a:p>
          <a:p>
            <a:pPr>
              <a:lnSpc>
                <a:spcPct val="80000"/>
              </a:lnSpc>
            </a:pPr>
            <a:r>
              <a:rPr lang="ru-RU" sz="2200" b="1" smtClean="0">
                <a:latin typeface="Verdana" pitchFamily="34" charset="0"/>
              </a:rPr>
              <a:t>организационно-правовые формы хозяйственной деятельности;</a:t>
            </a:r>
          </a:p>
          <a:p>
            <a:pPr>
              <a:lnSpc>
                <a:spcPct val="80000"/>
              </a:lnSpc>
            </a:pPr>
            <a:r>
              <a:rPr lang="ru-RU" sz="2200" b="1" smtClean="0">
                <a:latin typeface="Verdana" pitchFamily="34" charset="0"/>
              </a:rPr>
              <a:t>хозяйственный механизм;</a:t>
            </a:r>
          </a:p>
          <a:p>
            <a:pPr>
              <a:lnSpc>
                <a:spcPct val="80000"/>
              </a:lnSpc>
            </a:pPr>
            <a:r>
              <a:rPr lang="ru-RU" sz="2200" b="1" smtClean="0">
                <a:latin typeface="Verdana" pitchFamily="34" charset="0"/>
              </a:rPr>
              <a:t>система стимулов и мотиваций участников;</a:t>
            </a:r>
          </a:p>
          <a:p>
            <a:pPr>
              <a:lnSpc>
                <a:spcPct val="80000"/>
              </a:lnSpc>
            </a:pPr>
            <a:r>
              <a:rPr lang="ru-RU" sz="2200" b="1" smtClean="0">
                <a:latin typeface="Verdana" pitchFamily="34" charset="0"/>
              </a:rPr>
              <a:t>экономические связи между предприятиями и организациями.</a:t>
            </a:r>
          </a:p>
          <a:p>
            <a:pPr>
              <a:lnSpc>
                <a:spcPct val="80000"/>
              </a:lnSpc>
            </a:pPr>
            <a:endParaRPr lang="ru-RU" sz="2200" b="1" smtClean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142037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715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Типы экономических систем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0653850"/>
              </p:ext>
            </p:extLst>
          </p:nvPr>
        </p:nvGraphicFramePr>
        <p:xfrm>
          <a:off x="184120" y="976165"/>
          <a:ext cx="8572560" cy="5592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7411" name="Группа 5"/>
          <p:cNvGrpSpPr>
            <a:grpSpLocks/>
          </p:cNvGrpSpPr>
          <p:nvPr/>
        </p:nvGrpSpPr>
        <p:grpSpPr bwMode="auto">
          <a:xfrm>
            <a:off x="3429000" y="5301209"/>
            <a:ext cx="5429250" cy="1271041"/>
            <a:chOff x="2962656" y="2169436"/>
            <a:chExt cx="5429288" cy="1002669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5316559" y="115770"/>
              <a:ext cx="845309" cy="5267362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Прямоугольник 7"/>
            <p:cNvSpPr/>
            <p:nvPr/>
          </p:nvSpPr>
          <p:spPr>
            <a:xfrm>
              <a:off x="2962656" y="2169436"/>
              <a:ext cx="5429288" cy="9613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1910" tIns="20955" rIns="41910" bIns="20955" anchor="ctr"/>
            <a:lstStyle/>
            <a:p>
              <a:pPr marL="263525" indent="-80963">
                <a:buFont typeface="Arial" charset="0"/>
                <a:buChar char="•"/>
              </a:pPr>
              <a:r>
                <a:rPr lang="ru-RU" sz="1200" b="1" dirty="0" err="1">
                  <a:solidFill>
                    <a:srgbClr val="000000"/>
                  </a:solidFill>
                  <a:latin typeface="Verdana" pitchFamily="34" charset="0"/>
                </a:rPr>
                <a:t>Многосекторность</a:t>
              </a:r>
              <a:r>
                <a:rPr lang="ru-RU" sz="1200" b="1" dirty="0">
                  <a:solidFill>
                    <a:srgbClr val="000000"/>
                  </a:solidFill>
                  <a:latin typeface="Verdana" pitchFamily="34" charset="0"/>
                </a:rPr>
                <a:t> экономики</a:t>
              </a:r>
            </a:p>
            <a:p>
              <a:pPr marL="263525" indent="-80963">
                <a:buFont typeface="Arial" charset="0"/>
                <a:buChar char="•"/>
              </a:pPr>
              <a:r>
                <a:rPr lang="ru-RU" sz="1200" b="1" dirty="0">
                  <a:solidFill>
                    <a:srgbClr val="000000"/>
                  </a:solidFill>
                  <a:latin typeface="Verdana" pitchFamily="34" charset="0"/>
                </a:rPr>
                <a:t>Слияние государственного и частного партнерства</a:t>
              </a:r>
            </a:p>
            <a:p>
              <a:pPr marL="263525" indent="-80963">
                <a:buFont typeface="Arial" charset="0"/>
                <a:buChar char="•"/>
              </a:pPr>
              <a:r>
                <a:rPr lang="ru-RU" sz="1200" b="1" dirty="0">
                  <a:solidFill>
                    <a:srgbClr val="000000"/>
                  </a:solidFill>
                  <a:latin typeface="Verdana" pitchFamily="34" charset="0"/>
                </a:rPr>
                <a:t>Ориентация государственной политики на социальную стабильность</a:t>
              </a:r>
            </a:p>
            <a:p>
              <a:pPr marL="263525" indent="-80963">
                <a:buFont typeface="Arial" charset="0"/>
                <a:buChar char="•"/>
              </a:pPr>
              <a:r>
                <a:rPr lang="ru-RU" sz="1200" b="1" dirty="0">
                  <a:solidFill>
                    <a:srgbClr val="000000"/>
                  </a:solidFill>
                  <a:latin typeface="Verdana" pitchFamily="34" charset="0"/>
                </a:rPr>
                <a:t>Приоритетность рыночных принципов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240952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8EBA4A-4E2A-4A23-B731-72B3ED1F3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3" descr="C:\Мадина\МИКРОЭКОНОМИКА\для экзамена по микро\Микроэкономика1\t2_files\image00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836613"/>
            <a:ext cx="8786812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981422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2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83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579296" cy="5688633"/>
          </a:xfrm>
        </p:spPr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endParaRPr lang="ru-RU" sz="40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Макроэкономика</a:t>
            </a:r>
            <a:r>
              <a:rPr lang="ru-RU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отрасль 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экономической науки, изучающая поведение экономики, как единого целого с точки зрения обеспечения условий устойчивого экономического роста, полной занятости ресурсов и минимизации уровня инфляции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600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836712"/>
          <a:ext cx="8229600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47886"/>
          </a:xfrm>
        </p:spPr>
        <p:txBody>
          <a:bodyPr/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Основные проблемы макроэкономики </a:t>
            </a:r>
            <a:r>
              <a:rPr lang="ru-RU" sz="3200" b="1" dirty="0" smtClean="0">
                <a:solidFill>
                  <a:srgbClr val="04617B"/>
                </a:solidFill>
              </a:rPr>
              <a:t> </a:t>
            </a:r>
            <a:r>
              <a:rPr lang="ru-RU" sz="3200" b="1" dirty="0">
                <a:solidFill>
                  <a:srgbClr val="04617B"/>
                </a:solidFill>
              </a:rPr>
              <a:t/>
            </a:r>
            <a:br>
              <a:rPr lang="ru-RU" sz="3200" b="1" dirty="0">
                <a:solidFill>
                  <a:srgbClr val="04617B"/>
                </a:solidFill>
              </a:rPr>
            </a:b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17554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270576" cy="754408"/>
          </a:xfrm>
        </p:spPr>
        <p:txBody>
          <a:bodyPr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Экономический рост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704928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1800" b="1" dirty="0" smtClean="0"/>
              <a:t>выход </a:t>
            </a:r>
            <a:r>
              <a:rPr lang="ru-RU" sz="1800" b="1" dirty="0"/>
              <a:t>экономики за пределы ранее существовавших производственных возможностей, переход ее к новому, более высокому </a:t>
            </a:r>
            <a:r>
              <a:rPr lang="ru-RU" sz="1800" b="1" dirty="0" smtClean="0"/>
              <a:t>уровню</a:t>
            </a:r>
          </a:p>
          <a:p>
            <a:pPr marL="285750" indent="-285750">
              <a:buFontTx/>
              <a:buChar char="-"/>
            </a:pPr>
            <a:endParaRPr lang="ru-RU" sz="1800" b="1" dirty="0"/>
          </a:p>
          <a:p>
            <a:pPr marL="285750" indent="-285750">
              <a:buFontTx/>
              <a:buChar char="-"/>
            </a:pPr>
            <a:r>
              <a:rPr lang="ru-RU" sz="1800" b="1" dirty="0"/>
              <a:t>развитие, при котором долгосрочные темпы роста производства устойчиво превышают темпы роста </a:t>
            </a:r>
            <a:r>
              <a:rPr lang="ru-RU" sz="1800" b="1" dirty="0" smtClean="0"/>
              <a:t>населения</a:t>
            </a:r>
          </a:p>
          <a:p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3575050" y="1556792"/>
          <a:ext cx="511175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647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88032"/>
          </a:xfrm>
        </p:spPr>
        <p:txBody>
          <a:bodyPr/>
          <a:lstStyle/>
          <a:p>
            <a:pPr algn="ctr"/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800" b="1" i="1" dirty="0" smtClean="0"/>
              <a:t>Типы экономического роста</a:t>
            </a:r>
            <a:endParaRPr lang="ru-RU" sz="48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1052736"/>
            <a:ext cx="4244280" cy="5544616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Экстенсивный</a:t>
            </a:r>
            <a:endParaRPr lang="ru-RU" sz="2000" dirty="0"/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/>
              <a:t> </a:t>
            </a:r>
            <a:r>
              <a:rPr lang="ru-RU" sz="2000" b="1" dirty="0"/>
              <a:t>увеличение масштабов производства за счет простого количественного расширения самих факторов производства:</a:t>
            </a:r>
          </a:p>
          <a:p>
            <a:pPr>
              <a:spcBef>
                <a:spcPts val="0"/>
              </a:spcBef>
            </a:pPr>
            <a:r>
              <a:rPr lang="ru-RU" sz="2000" dirty="0" smtClean="0"/>
              <a:t>увеличения </a:t>
            </a:r>
            <a:r>
              <a:rPr lang="ru-RU" sz="2000" dirty="0"/>
              <a:t>числа занятых работников без повышения их квалификации;</a:t>
            </a:r>
          </a:p>
          <a:p>
            <a:pPr>
              <a:spcBef>
                <a:spcPts val="0"/>
              </a:spcBef>
            </a:pPr>
            <a:r>
              <a:rPr lang="ru-RU" sz="2000" dirty="0" smtClean="0"/>
              <a:t>расширения </a:t>
            </a:r>
            <a:r>
              <a:rPr lang="ru-RU" sz="2000" dirty="0"/>
              <a:t>потребления материальных факторов производства: сырья, материалов, топлива, земельных угодий без увеличения эффективности их использования;</a:t>
            </a:r>
          </a:p>
          <a:p>
            <a:pPr>
              <a:spcBef>
                <a:spcPts val="0"/>
              </a:spcBef>
            </a:pPr>
            <a:r>
              <a:rPr lang="ru-RU" sz="2000" dirty="0" smtClean="0"/>
              <a:t>роста </a:t>
            </a:r>
            <a:r>
              <a:rPr lang="ru-RU" sz="2000" dirty="0"/>
              <a:t>капитальных вложений без соответствующего улучшения технологии.</a:t>
            </a:r>
          </a:p>
          <a:p>
            <a:pPr marL="82296" indent="0" algn="ctr">
              <a:buNone/>
            </a:pPr>
            <a:endParaRPr lang="ru-RU" sz="2000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172272" cy="5688632"/>
          </a:xfrm>
        </p:spPr>
        <p:txBody>
          <a:bodyPr>
            <a:normAutofit fontScale="25000" lnSpcReduction="20000"/>
          </a:bodyPr>
          <a:lstStyle/>
          <a:p>
            <a:pPr marL="82296" indent="0" algn="ctr">
              <a:buNone/>
            </a:pPr>
            <a:r>
              <a:rPr lang="ru-RU" sz="7200" b="1" i="1" dirty="0" smtClean="0">
                <a:solidFill>
                  <a:srgbClr val="FF0000"/>
                </a:solidFill>
              </a:rPr>
              <a:t>Интенсивный</a:t>
            </a:r>
            <a:endParaRPr lang="ru-RU" sz="7200" b="1" i="1" dirty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r>
              <a:rPr lang="ru-RU" sz="7200" b="1" dirty="0" smtClean="0"/>
              <a:t>рост </a:t>
            </a:r>
            <a:r>
              <a:rPr lang="ru-RU" sz="7200" b="1" dirty="0"/>
              <a:t>производства за счет более эффективного </a:t>
            </a:r>
            <a:r>
              <a:rPr lang="ru-RU" sz="7200" b="1" dirty="0" smtClean="0"/>
              <a:t>использования </a:t>
            </a:r>
            <a:r>
              <a:rPr lang="ru-RU" sz="7200" b="1" dirty="0"/>
              <a:t>наличных факторов производства:</a:t>
            </a:r>
          </a:p>
          <a:p>
            <a:r>
              <a:rPr lang="ru-RU" sz="7200" dirty="0" smtClean="0"/>
              <a:t>расширения </a:t>
            </a:r>
            <a:r>
              <a:rPr lang="ru-RU" sz="7200" dirty="0"/>
              <a:t>производства материальных благ и услуг за счет внедрения </a:t>
            </a:r>
            <a:r>
              <a:rPr lang="ru-RU" sz="7200" dirty="0" smtClean="0"/>
              <a:t>в </a:t>
            </a:r>
            <a:r>
              <a:rPr lang="ru-RU" sz="7200" dirty="0"/>
              <a:t>производство достижений научно-технического прогресса;</a:t>
            </a:r>
          </a:p>
          <a:p>
            <a:r>
              <a:rPr lang="ru-RU" sz="7200" dirty="0" smtClean="0"/>
              <a:t>улучшения </a:t>
            </a:r>
            <a:r>
              <a:rPr lang="ru-RU" sz="7200" dirty="0"/>
              <a:t>организации производства (новая структура хозяйственных связей, управления, маркетинга, кооперации) и, как результат, повышение его эффективности;</a:t>
            </a:r>
          </a:p>
          <a:p>
            <a:r>
              <a:rPr lang="ru-RU" sz="7200" dirty="0" smtClean="0"/>
              <a:t>совершенствования </a:t>
            </a:r>
            <a:r>
              <a:rPr lang="ru-RU" sz="7200" dirty="0"/>
              <a:t>использования основных и оборотных фондов, ускорения их оборачиваемости, ускоренной амортизации и т.д.;</a:t>
            </a:r>
          </a:p>
          <a:p>
            <a:r>
              <a:rPr lang="ru-RU" sz="7200" dirty="0" smtClean="0"/>
              <a:t>постоянного </a:t>
            </a:r>
            <a:r>
              <a:rPr lang="ru-RU" sz="7200" dirty="0"/>
              <a:t>роста квалификации рабочей силы и совершенствования научной организации труда.</a:t>
            </a:r>
          </a:p>
          <a:p>
            <a:pPr marL="82296" indent="0" algn="ctr">
              <a:buNone/>
            </a:pPr>
            <a:endParaRPr lang="ru-RU" sz="7200" b="1" i="1" dirty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endParaRPr lang="ru-RU" sz="7200" b="1" i="1" dirty="0" smtClean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3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3</a:t>
            </a:r>
            <a:r>
              <a:rPr lang="ru-RU" sz="7200" i="1" dirty="0" smtClean="0">
                <a:solidFill>
                  <a:srgbClr val="FF0000"/>
                </a:solidFill>
              </a:rPr>
              <a:t> </a:t>
            </a:r>
            <a:r>
              <a:rPr lang="ru-RU" sz="7200" i="1" dirty="0">
                <a:solidFill>
                  <a:srgbClr val="FF0000"/>
                </a:solidFill>
              </a:rPr>
              <a:t>вопрос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188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4426"/>
            <a:ext cx="8229600" cy="2091258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>
                <a:solidFill>
                  <a:srgbClr val="C00000"/>
                </a:solidFill>
              </a:rPr>
              <a:t/>
            </a:r>
            <a:br>
              <a:rPr lang="ru-RU" sz="3200" b="1" i="1" dirty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>
                <a:solidFill>
                  <a:srgbClr val="C00000"/>
                </a:solidFill>
              </a:rPr>
              <a:t/>
            </a:r>
            <a:br>
              <a:rPr lang="ru-RU" sz="3200" b="1" i="1" dirty="0">
                <a:solidFill>
                  <a:srgbClr val="C00000"/>
                </a:solidFill>
              </a:rPr>
            </a:br>
            <a:r>
              <a:rPr lang="ru-RU" sz="3200" i="1" dirty="0">
                <a:solidFill>
                  <a:srgbClr val="C00000"/>
                </a:solidFill>
              </a:rPr>
              <a:t/>
            </a:r>
            <a:br>
              <a:rPr lang="ru-RU" sz="3200" i="1" dirty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2800" b="1" i="1" dirty="0" smtClean="0">
                <a:solidFill>
                  <a:srgbClr val="C00000"/>
                </a:solidFill>
              </a:rPr>
              <a:t>Валовый внутренний </a:t>
            </a:r>
            <a:r>
              <a:rPr lang="ru-RU" sz="2800" b="1" i="1" dirty="0">
                <a:solidFill>
                  <a:srgbClr val="C00000"/>
                </a:solidFill>
              </a:rPr>
              <a:t>продукт (ВВП) </a:t>
            </a:r>
            <a:r>
              <a:rPr lang="ru-RU" sz="2800" b="1" i="1" dirty="0"/>
              <a:t>- это стоимость конечных товаров и услуг, производимых на территории данной страны</a:t>
            </a:r>
            <a:endParaRPr lang="ru-RU" sz="3000" i="1" dirty="0">
              <a:solidFill>
                <a:srgbClr val="C000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132856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9101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692150"/>
            <a:ext cx="8229600" cy="5762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sz="4400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285720" y="1268414"/>
          <a:ext cx="8572560" cy="5375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0165" y="373676"/>
            <a:ext cx="6376969" cy="12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67806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9"/>
            <a:ext cx="8229600" cy="360039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C00000"/>
                </a:solidFill>
              </a:rPr>
              <a:t>Показатели национального производства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276194" y="980729"/>
          <a:ext cx="8858312" cy="5544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5241400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sz="2400" b="1" i="1" dirty="0">
                <a:solidFill>
                  <a:srgbClr val="C00000"/>
                </a:solidFill>
              </a:rPr>
              <a:t>Индекс цен </a:t>
            </a:r>
            <a:r>
              <a:rPr lang="ru-RU" sz="2400" b="1" i="1" dirty="0"/>
              <a:t>- измеритель соотношений между совокупной ценой определенного товара и услуги, т.е. потребляемой корзиной данного года, и совокупной ценой идентичной потребительской корзины базового года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4590181"/>
          </a:xfrm>
        </p:spPr>
        <p:txBody>
          <a:bodyPr/>
          <a:lstStyle/>
          <a:p>
            <a:pPr lvl="0"/>
            <a:r>
              <a:rPr lang="ru-RU" dirty="0"/>
              <a:t>н</a:t>
            </a:r>
            <a:r>
              <a:rPr lang="ru-RU" dirty="0" smtClean="0"/>
              <a:t>еобходимы </a:t>
            </a:r>
            <a:r>
              <a:rPr lang="ru-RU" dirty="0"/>
              <a:t>для изучения динамики цен и оценки их влияния на </a:t>
            </a:r>
            <a:r>
              <a:rPr lang="ru-RU" dirty="0" smtClean="0"/>
              <a:t>экономику;</a:t>
            </a:r>
            <a:endParaRPr lang="ru-RU" dirty="0"/>
          </a:p>
          <a:p>
            <a:pPr lvl="0"/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их основе принимаются решения по основным аспектам экономической </a:t>
            </a:r>
            <a:r>
              <a:rPr lang="ru-RU" dirty="0" smtClean="0"/>
              <a:t>политики;</a:t>
            </a:r>
            <a:endParaRPr lang="ru-RU" dirty="0"/>
          </a:p>
          <a:p>
            <a:pPr lvl="0"/>
            <a:r>
              <a:rPr lang="ru-RU" dirty="0"/>
              <a:t>о</a:t>
            </a:r>
            <a:r>
              <a:rPr lang="ru-RU" dirty="0" smtClean="0"/>
              <a:t>пределяется </a:t>
            </a:r>
            <a:r>
              <a:rPr lang="ru-RU" dirty="0"/>
              <a:t>влияние цен на жизненный уровень </a:t>
            </a:r>
            <a:r>
              <a:rPr lang="ru-RU" dirty="0" smtClean="0"/>
              <a:t>населения;</a:t>
            </a:r>
            <a:endParaRPr lang="ru-RU" dirty="0"/>
          </a:p>
          <a:p>
            <a:pPr lvl="0"/>
            <a:r>
              <a:rPr lang="ru-RU" dirty="0"/>
              <a:t>с</a:t>
            </a:r>
            <a:r>
              <a:rPr lang="ru-RU" dirty="0" smtClean="0"/>
              <a:t>опоставляется </a:t>
            </a:r>
            <a:r>
              <a:rPr lang="ru-RU" dirty="0"/>
              <a:t>динамика и уровень цен в различных </a:t>
            </a:r>
            <a:r>
              <a:rPr lang="ru-RU" dirty="0" smtClean="0"/>
              <a:t>странах;</a:t>
            </a:r>
            <a:endParaRPr lang="ru-RU" dirty="0"/>
          </a:p>
          <a:p>
            <a:pPr lvl="0"/>
            <a:r>
              <a:rPr lang="ru-RU" dirty="0"/>
              <a:t>и</a:t>
            </a:r>
            <a:r>
              <a:rPr lang="ru-RU" dirty="0" smtClean="0"/>
              <a:t>ндексируется зарплата;</a:t>
            </a:r>
            <a:endParaRPr lang="ru-RU" dirty="0"/>
          </a:p>
          <a:p>
            <a:pPr lvl="0"/>
            <a:r>
              <a:rPr lang="ru-RU" dirty="0"/>
              <a:t>в</a:t>
            </a:r>
            <a:r>
              <a:rPr lang="ru-RU" dirty="0" smtClean="0"/>
              <a:t>ыявляются </a:t>
            </a:r>
            <a:r>
              <a:rPr lang="ru-RU" dirty="0"/>
              <a:t>изменения валютных курсов.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490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4 </a:t>
            </a:r>
            <a:r>
              <a:rPr lang="ru-RU" sz="7200" i="1" dirty="0">
                <a:solidFill>
                  <a:srgbClr val="FF0000"/>
                </a:solidFill>
              </a:rPr>
              <a:t>вопрос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24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575447"/>
            <a:ext cx="8229600" cy="4926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4040188" cy="659352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Экономическая эффективность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4572000" y="1340768"/>
            <a:ext cx="4041775" cy="654843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Социальная справедливость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соотношение результатов производственной деятельности с затратами ресурсов на её реализацию. 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Предполагает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получение максимальных выгод при минимальном использовании ресурсов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175447" cy="3845720"/>
          </a:xfrm>
        </p:spPr>
        <p:txBody>
          <a:bodyPr/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равного доступа людей к результатам экономической деятельности независимо от их возраста, физических параметров, расовой, этнической, религиозной принадлежности, и др.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2766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3600" b="1" smtClean="0">
                <a:solidFill>
                  <a:srgbClr val="7030A0"/>
                </a:solidFill>
                <a:latin typeface="Verdana" pitchFamily="34" charset="0"/>
              </a:rPr>
              <a:t>СПАСИБО ЗА ВНИМАНИЕ!!!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4550</TotalTime>
  <Words>563</Words>
  <Application>Microsoft Office PowerPoint</Application>
  <PresentationFormat>Экран (4:3)</PresentationFormat>
  <Paragraphs>109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Constantia</vt:lpstr>
      <vt:lpstr>Times New Roman</vt:lpstr>
      <vt:lpstr>Verdana</vt:lpstr>
      <vt:lpstr>Wingdings 2</vt:lpstr>
      <vt:lpstr>Поток</vt:lpstr>
      <vt:lpstr>Тема 2:  </vt:lpstr>
      <vt:lpstr>Вопросы:</vt:lpstr>
      <vt:lpstr>Презентация PowerPoint</vt:lpstr>
      <vt:lpstr>Презентация PowerPoint</vt:lpstr>
      <vt:lpstr> Типы экономических систем</vt:lpstr>
      <vt:lpstr>Презентация PowerPoint</vt:lpstr>
      <vt:lpstr>Презентация PowerPoint</vt:lpstr>
      <vt:lpstr>Презентация PowerPoint</vt:lpstr>
      <vt:lpstr>Основные проблемы макроэкономики   </vt:lpstr>
      <vt:lpstr>Экономический рост</vt:lpstr>
      <vt:lpstr>      Типы экономического роста</vt:lpstr>
      <vt:lpstr>Презентация PowerPoint</vt:lpstr>
      <vt:lpstr>       Валовый внутренний продукт (ВВП) - это стоимость конечных товаров и услуг, производимых на территории данной страны</vt:lpstr>
      <vt:lpstr> </vt:lpstr>
      <vt:lpstr>Показатели национального производства</vt:lpstr>
      <vt:lpstr>Индекс цен - измеритель соотношений между совокупной ценой определенного товара и услуги, т.е. потребляемой корзиной данного года, и совокупной ценой идентичной потребительской корзины базового года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KAJ</dc:creator>
  <cp:lastModifiedBy>user</cp:lastModifiedBy>
  <cp:revision>137</cp:revision>
  <dcterms:created xsi:type="dcterms:W3CDTF">2013-09-20T19:17:53Z</dcterms:created>
  <dcterms:modified xsi:type="dcterms:W3CDTF">2025-02-09T22:26:56Z</dcterms:modified>
</cp:coreProperties>
</file>