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50"/>
  </p:notesMasterIdLst>
  <p:sldIdLst>
    <p:sldId id="256" r:id="rId2"/>
    <p:sldId id="282" r:id="rId3"/>
    <p:sldId id="338" r:id="rId4"/>
    <p:sldId id="370" r:id="rId5"/>
    <p:sldId id="371" r:id="rId6"/>
    <p:sldId id="372" r:id="rId7"/>
    <p:sldId id="373" r:id="rId8"/>
    <p:sldId id="374" r:id="rId9"/>
    <p:sldId id="382" r:id="rId10"/>
    <p:sldId id="376" r:id="rId11"/>
    <p:sldId id="377" r:id="rId12"/>
    <p:sldId id="378" r:id="rId13"/>
    <p:sldId id="379" r:id="rId14"/>
    <p:sldId id="380" r:id="rId15"/>
    <p:sldId id="411" r:id="rId16"/>
    <p:sldId id="388" r:id="rId17"/>
    <p:sldId id="416" r:id="rId18"/>
    <p:sldId id="417" r:id="rId19"/>
    <p:sldId id="390" r:id="rId20"/>
    <p:sldId id="412" r:id="rId21"/>
    <p:sldId id="391" r:id="rId22"/>
    <p:sldId id="392" r:id="rId23"/>
    <p:sldId id="393" r:id="rId24"/>
    <p:sldId id="394" r:id="rId25"/>
    <p:sldId id="395" r:id="rId26"/>
    <p:sldId id="396" r:id="rId27"/>
    <p:sldId id="397" r:id="rId28"/>
    <p:sldId id="398" r:id="rId29"/>
    <p:sldId id="399" r:id="rId30"/>
    <p:sldId id="400" r:id="rId31"/>
    <p:sldId id="401" r:id="rId32"/>
    <p:sldId id="402" r:id="rId33"/>
    <p:sldId id="413" r:id="rId34"/>
    <p:sldId id="403" r:id="rId35"/>
    <p:sldId id="420" r:id="rId36"/>
    <p:sldId id="421" r:id="rId37"/>
    <p:sldId id="422" r:id="rId38"/>
    <p:sldId id="418" r:id="rId39"/>
    <p:sldId id="419" r:id="rId40"/>
    <p:sldId id="404" r:id="rId41"/>
    <p:sldId id="405" r:id="rId42"/>
    <p:sldId id="414" r:id="rId43"/>
    <p:sldId id="407" r:id="rId44"/>
    <p:sldId id="408" r:id="rId45"/>
    <p:sldId id="409" r:id="rId46"/>
    <p:sldId id="410" r:id="rId47"/>
    <p:sldId id="415" r:id="rId48"/>
    <p:sldId id="287" r:id="rId4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E5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5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7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5C54964-7951-41E2-BF22-80C005D9EB41}" type="doc">
      <dgm:prSet loTypeId="urn:microsoft.com/office/officeart/2005/8/layout/vProcess5" loCatId="process" qsTypeId="urn:microsoft.com/office/officeart/2005/8/quickstyle/simple1#4" qsCatId="simple" csTypeId="urn:microsoft.com/office/officeart/2005/8/colors/accent1_2#4" csCatId="accent1" phldr="1"/>
      <dgm:spPr/>
      <dgm:t>
        <a:bodyPr/>
        <a:lstStyle/>
        <a:p>
          <a:endParaRPr lang="ru-RU"/>
        </a:p>
      </dgm:t>
    </dgm:pt>
    <dgm:pt modelId="{67059FF2-469D-401C-8B5F-5F5CC62A4CE4}">
      <dgm:prSet phldrT="[Текст]" custT="1"/>
      <dgm:spPr/>
      <dgm:t>
        <a:bodyPr/>
        <a:lstStyle/>
        <a:p>
          <a:r>
            <a:rPr lang="ru-RU" sz="2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Максимизация выручки</a:t>
          </a:r>
          <a:endParaRPr lang="ru-RU" sz="2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77B4A046-760E-4AEF-B0FA-6602ED66F397}" type="parTrans" cxnId="{2E86A335-750E-452C-BFD2-63320C86FD27}">
      <dgm:prSet/>
      <dgm:spPr/>
      <dgm:t>
        <a:bodyPr/>
        <a:lstStyle/>
        <a:p>
          <a:endParaRPr lang="ru-RU"/>
        </a:p>
      </dgm:t>
    </dgm:pt>
    <dgm:pt modelId="{574CE652-89A6-413E-8E64-A71A3AB0DD92}" type="sibTrans" cxnId="{2E86A335-750E-452C-BFD2-63320C86FD27}">
      <dgm:prSet/>
      <dgm:spPr/>
      <dgm:t>
        <a:bodyPr/>
        <a:lstStyle/>
        <a:p>
          <a:endParaRPr lang="ru-RU"/>
        </a:p>
      </dgm:t>
    </dgm:pt>
    <dgm:pt modelId="{502ACC1F-7027-4CED-AEFB-D78DF1E40B5D}">
      <dgm:prSet phldrT="[Текст]" custT="1"/>
      <dgm:spPr/>
      <dgm:t>
        <a:bodyPr/>
        <a:lstStyle/>
        <a:p>
          <a:r>
            <a:rPr lang="ru-RU" sz="2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Экономический</a:t>
          </a:r>
          <a:r>
            <a:rPr lang="ru-RU" sz="16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 </a:t>
          </a:r>
          <a:r>
            <a:rPr lang="ru-RU" sz="2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рост</a:t>
          </a:r>
          <a:endParaRPr lang="ru-RU" sz="2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50D6470F-914C-417D-8999-8BFB273BEE3D}" type="parTrans" cxnId="{ECA1327B-7469-4758-8C5E-810403431CE8}">
      <dgm:prSet/>
      <dgm:spPr/>
      <dgm:t>
        <a:bodyPr/>
        <a:lstStyle/>
        <a:p>
          <a:endParaRPr lang="ru-RU"/>
        </a:p>
      </dgm:t>
    </dgm:pt>
    <dgm:pt modelId="{A55CE616-A7C3-4B60-AD96-E925867CB2C5}" type="sibTrans" cxnId="{ECA1327B-7469-4758-8C5E-810403431CE8}">
      <dgm:prSet/>
      <dgm:spPr/>
      <dgm:t>
        <a:bodyPr/>
        <a:lstStyle/>
        <a:p>
          <a:endParaRPr lang="ru-RU"/>
        </a:p>
      </dgm:t>
    </dgm:pt>
    <dgm:pt modelId="{B7A5F7F5-7408-43FB-99B2-D4D7265354B3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ru-RU" sz="2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Выживание в долгосрочной перспективе</a:t>
          </a:r>
          <a:endParaRPr lang="ru-RU" sz="2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64BBB87-00CF-4580-AFB8-6292A630ECA2}" type="parTrans" cxnId="{46CEF332-7112-4B89-ABB2-07A3DB0CD01D}">
      <dgm:prSet/>
      <dgm:spPr/>
      <dgm:t>
        <a:bodyPr/>
        <a:lstStyle/>
        <a:p>
          <a:endParaRPr lang="ru-RU"/>
        </a:p>
      </dgm:t>
    </dgm:pt>
    <dgm:pt modelId="{E0D66EA1-E42D-4CAE-A7C8-BC257DF0ED86}" type="sibTrans" cxnId="{46CEF332-7112-4B89-ABB2-07A3DB0CD01D}">
      <dgm:prSet/>
      <dgm:spPr/>
      <dgm:t>
        <a:bodyPr/>
        <a:lstStyle/>
        <a:p>
          <a:endParaRPr lang="ru-RU"/>
        </a:p>
      </dgm:t>
    </dgm:pt>
    <dgm:pt modelId="{79876AAD-810B-456C-9514-95EE565E5794}">
      <dgm:prSet custT="1"/>
      <dgm:spPr/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ru-RU" sz="2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Стремление  к удовлетворенности,  </a:t>
          </a:r>
        </a:p>
        <a:p>
          <a:pPr>
            <a:lnSpc>
              <a:spcPct val="80000"/>
            </a:lnSpc>
            <a:spcAft>
              <a:spcPts val="0"/>
            </a:spcAft>
          </a:pPr>
          <a:r>
            <a:rPr lang="ru-RU" sz="2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обусловленное  необходимостью поиска баланса интересов</a:t>
          </a:r>
          <a:endParaRPr lang="ru-RU" sz="2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E2BC7087-D187-4D8F-A3BE-5031FF942EFF}" type="parTrans" cxnId="{2DAE4787-2436-4B99-901F-BE30CA3917AC}">
      <dgm:prSet/>
      <dgm:spPr/>
      <dgm:t>
        <a:bodyPr/>
        <a:lstStyle/>
        <a:p>
          <a:endParaRPr lang="ru-RU"/>
        </a:p>
      </dgm:t>
    </dgm:pt>
    <dgm:pt modelId="{391264CB-3DE5-43F6-BE12-7E2F20E39762}" type="sibTrans" cxnId="{2DAE4787-2436-4B99-901F-BE30CA3917AC}">
      <dgm:prSet/>
      <dgm:spPr/>
      <dgm:t>
        <a:bodyPr/>
        <a:lstStyle/>
        <a:p>
          <a:endParaRPr lang="ru-RU"/>
        </a:p>
      </dgm:t>
    </dgm:pt>
    <dgm:pt modelId="{E086F075-A183-4E44-922D-07ED08BF5D84}">
      <dgm:prSet/>
      <dgm:spPr/>
      <dgm:t>
        <a:bodyPr/>
        <a:lstStyle/>
        <a:p>
          <a:endParaRPr lang="ru-RU"/>
        </a:p>
      </dgm:t>
    </dgm:pt>
    <dgm:pt modelId="{7BFABA81-6519-447C-A8CA-74458A5CB3B8}" type="parTrans" cxnId="{552CA075-A284-4660-92C7-294C11014B8F}">
      <dgm:prSet/>
      <dgm:spPr/>
      <dgm:t>
        <a:bodyPr/>
        <a:lstStyle/>
        <a:p>
          <a:endParaRPr lang="ru-RU"/>
        </a:p>
      </dgm:t>
    </dgm:pt>
    <dgm:pt modelId="{D5B6541C-50FD-45E1-8569-3B906AB06E79}" type="sibTrans" cxnId="{552CA075-A284-4660-92C7-294C11014B8F}">
      <dgm:prSet/>
      <dgm:spPr/>
      <dgm:t>
        <a:bodyPr/>
        <a:lstStyle/>
        <a:p>
          <a:endParaRPr lang="ru-RU"/>
        </a:p>
      </dgm:t>
    </dgm:pt>
    <dgm:pt modelId="{5BBD20FC-F8A0-44EA-8BE6-8F3A1BE3DACF}">
      <dgm:prSet phldrT="[Текст]" custT="1"/>
      <dgm:spPr/>
      <dgm:t>
        <a:bodyPr/>
        <a:lstStyle/>
        <a:p>
          <a:pPr algn="l"/>
          <a:r>
            <a:rPr lang="ru-RU" sz="2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 Максимизация прибыли</a:t>
          </a:r>
          <a:endParaRPr lang="ru-RU" sz="2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ED14E742-90F4-400C-89A2-7AEC47C72282}" type="sibTrans" cxnId="{02A9F802-27A4-442E-867C-B6D9FE68A44F}">
      <dgm:prSet/>
      <dgm:spPr/>
      <dgm:t>
        <a:bodyPr/>
        <a:lstStyle/>
        <a:p>
          <a:endParaRPr lang="ru-RU"/>
        </a:p>
      </dgm:t>
    </dgm:pt>
    <dgm:pt modelId="{AE8ABEA8-A72B-4839-9CBB-E87500464C63}" type="parTrans" cxnId="{02A9F802-27A4-442E-867C-B6D9FE68A44F}">
      <dgm:prSet/>
      <dgm:spPr/>
      <dgm:t>
        <a:bodyPr/>
        <a:lstStyle/>
        <a:p>
          <a:endParaRPr lang="ru-RU"/>
        </a:p>
      </dgm:t>
    </dgm:pt>
    <dgm:pt modelId="{F9594200-0604-4093-BA9C-8495DA6E329F}" type="pres">
      <dgm:prSet presAssocID="{F5C54964-7951-41E2-BF22-80C005D9EB41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39C9E19-FD99-4789-BDB5-F73C1B267BED}" type="pres">
      <dgm:prSet presAssocID="{F5C54964-7951-41E2-BF22-80C005D9EB41}" presName="dummyMaxCanvas" presStyleCnt="0">
        <dgm:presLayoutVars/>
      </dgm:prSet>
      <dgm:spPr/>
    </dgm:pt>
    <dgm:pt modelId="{85991374-7C91-4E97-89E8-6D3C8417950B}" type="pres">
      <dgm:prSet presAssocID="{F5C54964-7951-41E2-BF22-80C005D9EB41}" presName="FiveNodes_1" presStyleLbl="node1" presStyleIdx="0" presStyleCnt="5" custScaleY="68267" custLinFactNeighborX="-518" custLinFactNeighborY="15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15709C-D404-413B-B8F1-05EC4FC2C2F0}" type="pres">
      <dgm:prSet presAssocID="{F5C54964-7951-41E2-BF22-80C005D9EB41}" presName="FiveNodes_2" presStyleLbl="node1" presStyleIdx="1" presStyleCnt="5" custScaleY="72992" custLinFactNeighborX="-596" custLinFactNeighborY="-264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0C9F84-EDB9-4F9A-9016-8A99466C6677}" type="pres">
      <dgm:prSet presAssocID="{F5C54964-7951-41E2-BF22-80C005D9EB41}" presName="FiveNodes_3" presStyleLbl="node1" presStyleIdx="2" presStyleCnt="5" custScaleY="84703" custLinFactNeighborX="-1729" custLinFactNeighborY="-426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9981E7-9C37-428E-A5FC-C4DC63CD71E7}" type="pres">
      <dgm:prSet presAssocID="{F5C54964-7951-41E2-BF22-80C005D9EB41}" presName="FiveNodes_4" presStyleLbl="node1" presStyleIdx="3" presStyleCnt="5" custScaleY="83261" custLinFactNeighborX="-3918" custLinFactNeighborY="-502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FB0FA6-1197-4717-8B9E-BB571C5B3753}" type="pres">
      <dgm:prSet presAssocID="{F5C54964-7951-41E2-BF22-80C005D9EB41}" presName="FiveNodes_5" presStyleLbl="node1" presStyleIdx="4" presStyleCnt="5" custScaleY="170100" custLinFactNeighborX="-829" custLinFactNeighborY="-269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876251-C763-47E1-9D25-3BE1E19264AB}" type="pres">
      <dgm:prSet presAssocID="{F5C54964-7951-41E2-BF22-80C005D9EB41}" presName="FiveConn_1-2" presStyleLbl="fgAccFollowNode1" presStyleIdx="0" presStyleCnt="4" custLinFactX="109275" custLinFactNeighborX="200000" custLinFactNeighborY="-926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0E2AD0-E7C4-4491-822C-916FC1213543}" type="pres">
      <dgm:prSet presAssocID="{F5C54964-7951-41E2-BF22-80C005D9EB41}" presName="FiveConn_2-3" presStyleLbl="fgAccFollowNode1" presStyleIdx="1" presStyleCnt="4" custLinFactX="100000" custLinFactY="-100000" custLinFactNeighborX="126041" custLinFactNeighborY="-1795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DF10EC-A17A-49A6-B35A-2B45E292CA57}" type="pres">
      <dgm:prSet presAssocID="{F5C54964-7951-41E2-BF22-80C005D9EB41}" presName="FiveConn_3-4" presStyleLbl="fgAccFollowNode1" presStyleIdx="2" presStyleCnt="4" custLinFactX="42807" custLinFactY="-200000" custLinFactNeighborX="100000" custLinFactNeighborY="-2404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570262-D0C2-4B33-82C3-E15058808B3C}" type="pres">
      <dgm:prSet presAssocID="{F5C54964-7951-41E2-BF22-80C005D9EB41}" presName="FiveConn_4-5" presStyleLbl="fgAccFollowNode1" presStyleIdx="3" presStyleCnt="4" custLinFactY="-400000" custLinFactNeighborX="59573" custLinFactNeighborY="-4292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550512-1D3C-46AD-B916-B3D15D280567}" type="pres">
      <dgm:prSet presAssocID="{F5C54964-7951-41E2-BF22-80C005D9EB41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AA11DF-4C76-4C19-878D-B11A42474453}" type="pres">
      <dgm:prSet presAssocID="{F5C54964-7951-41E2-BF22-80C005D9EB41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81ED44-ACD4-4B83-8535-48266F95B93A}" type="pres">
      <dgm:prSet presAssocID="{F5C54964-7951-41E2-BF22-80C005D9EB41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927325-24B4-4BAF-B607-D130A10C368D}" type="pres">
      <dgm:prSet presAssocID="{F5C54964-7951-41E2-BF22-80C005D9EB41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F5E69B-6D3A-4414-8A40-6819036C26D2}" type="pres">
      <dgm:prSet presAssocID="{F5C54964-7951-41E2-BF22-80C005D9EB41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E9D6AD1-BE6B-4DE4-8F11-000093B5F88C}" type="presOf" srcId="{502ACC1F-7027-4CED-AEFB-D78DF1E40B5D}" destId="{C70C9F84-EDB9-4F9A-9016-8A99466C6677}" srcOrd="0" destOrd="0" presId="urn:microsoft.com/office/officeart/2005/8/layout/vProcess5"/>
    <dgm:cxn modelId="{23F7943D-2B70-469D-8641-84E2557B57A8}" type="presOf" srcId="{5BBD20FC-F8A0-44EA-8BE6-8F3A1BE3DACF}" destId="{92550512-1D3C-46AD-B916-B3D15D280567}" srcOrd="1" destOrd="0" presId="urn:microsoft.com/office/officeart/2005/8/layout/vProcess5"/>
    <dgm:cxn modelId="{46CEF332-7112-4B89-ABB2-07A3DB0CD01D}" srcId="{F5C54964-7951-41E2-BF22-80C005D9EB41}" destId="{B7A5F7F5-7408-43FB-99B2-D4D7265354B3}" srcOrd="3" destOrd="0" parTransId="{A64BBB87-00CF-4580-AFB8-6292A630ECA2}" sibTransId="{E0D66EA1-E42D-4CAE-A7C8-BC257DF0ED86}"/>
    <dgm:cxn modelId="{7D2AD895-8AE3-4AED-93D4-E35EA86376ED}" type="presOf" srcId="{5BBD20FC-F8A0-44EA-8BE6-8F3A1BE3DACF}" destId="{85991374-7C91-4E97-89E8-6D3C8417950B}" srcOrd="0" destOrd="0" presId="urn:microsoft.com/office/officeart/2005/8/layout/vProcess5"/>
    <dgm:cxn modelId="{5B883E12-107A-4168-9C9B-67886A687A66}" type="presOf" srcId="{B7A5F7F5-7408-43FB-99B2-D4D7265354B3}" destId="{169981E7-9C37-428E-A5FC-C4DC63CD71E7}" srcOrd="0" destOrd="0" presId="urn:microsoft.com/office/officeart/2005/8/layout/vProcess5"/>
    <dgm:cxn modelId="{12281D8E-A565-4EAF-A018-8FB94C49FDCC}" type="presOf" srcId="{A55CE616-A7C3-4B60-AD96-E925867CB2C5}" destId="{E2DF10EC-A17A-49A6-B35A-2B45E292CA57}" srcOrd="0" destOrd="0" presId="urn:microsoft.com/office/officeart/2005/8/layout/vProcess5"/>
    <dgm:cxn modelId="{D74A0A53-BBED-45DE-B774-2EAB6A4F44C4}" type="presOf" srcId="{574CE652-89A6-413E-8E64-A71A3AB0DD92}" destId="{610E2AD0-E7C4-4491-822C-916FC1213543}" srcOrd="0" destOrd="0" presId="urn:microsoft.com/office/officeart/2005/8/layout/vProcess5"/>
    <dgm:cxn modelId="{ADAD9B76-0F1E-4935-B661-D6698BDC863D}" type="presOf" srcId="{67059FF2-469D-401C-8B5F-5F5CC62A4CE4}" destId="{2B15709C-D404-413B-B8F1-05EC4FC2C2F0}" srcOrd="0" destOrd="0" presId="urn:microsoft.com/office/officeart/2005/8/layout/vProcess5"/>
    <dgm:cxn modelId="{79F0378A-0F40-4C1F-BF9B-32888B7BFE4F}" type="presOf" srcId="{67059FF2-469D-401C-8B5F-5F5CC62A4CE4}" destId="{2AAA11DF-4C76-4C19-878D-B11A42474453}" srcOrd="1" destOrd="0" presId="urn:microsoft.com/office/officeart/2005/8/layout/vProcess5"/>
    <dgm:cxn modelId="{DC4EEFE5-DCC1-43E9-B74B-9B7EA0CEE18E}" type="presOf" srcId="{E0D66EA1-E42D-4CAE-A7C8-BC257DF0ED86}" destId="{B7570262-D0C2-4B33-82C3-E15058808B3C}" srcOrd="0" destOrd="0" presId="urn:microsoft.com/office/officeart/2005/8/layout/vProcess5"/>
    <dgm:cxn modelId="{F0B3A967-848F-43A1-BAF6-7F36952E66A3}" type="presOf" srcId="{79876AAD-810B-456C-9514-95EE565E5794}" destId="{F0F5E69B-6D3A-4414-8A40-6819036C26D2}" srcOrd="1" destOrd="0" presId="urn:microsoft.com/office/officeart/2005/8/layout/vProcess5"/>
    <dgm:cxn modelId="{552CA075-A284-4660-92C7-294C11014B8F}" srcId="{F5C54964-7951-41E2-BF22-80C005D9EB41}" destId="{E086F075-A183-4E44-922D-07ED08BF5D84}" srcOrd="5" destOrd="0" parTransId="{7BFABA81-6519-447C-A8CA-74458A5CB3B8}" sibTransId="{D5B6541C-50FD-45E1-8569-3B906AB06E79}"/>
    <dgm:cxn modelId="{2E86A335-750E-452C-BFD2-63320C86FD27}" srcId="{F5C54964-7951-41E2-BF22-80C005D9EB41}" destId="{67059FF2-469D-401C-8B5F-5F5CC62A4CE4}" srcOrd="1" destOrd="0" parTransId="{77B4A046-760E-4AEF-B0FA-6602ED66F397}" sibTransId="{574CE652-89A6-413E-8E64-A71A3AB0DD92}"/>
    <dgm:cxn modelId="{5559BF81-D8F3-4874-9C7F-A2DF80931533}" type="presOf" srcId="{502ACC1F-7027-4CED-AEFB-D78DF1E40B5D}" destId="{7181ED44-ACD4-4B83-8535-48266F95B93A}" srcOrd="1" destOrd="0" presId="urn:microsoft.com/office/officeart/2005/8/layout/vProcess5"/>
    <dgm:cxn modelId="{ECA1327B-7469-4758-8C5E-810403431CE8}" srcId="{F5C54964-7951-41E2-BF22-80C005D9EB41}" destId="{502ACC1F-7027-4CED-AEFB-D78DF1E40B5D}" srcOrd="2" destOrd="0" parTransId="{50D6470F-914C-417D-8999-8BFB273BEE3D}" sibTransId="{A55CE616-A7C3-4B60-AD96-E925867CB2C5}"/>
    <dgm:cxn modelId="{BC4F1A95-9385-433D-9759-3E1EDDDF5FF5}" type="presOf" srcId="{B7A5F7F5-7408-43FB-99B2-D4D7265354B3}" destId="{6C927325-24B4-4BAF-B607-D130A10C368D}" srcOrd="1" destOrd="0" presId="urn:microsoft.com/office/officeart/2005/8/layout/vProcess5"/>
    <dgm:cxn modelId="{2DAE4787-2436-4B99-901F-BE30CA3917AC}" srcId="{F5C54964-7951-41E2-BF22-80C005D9EB41}" destId="{79876AAD-810B-456C-9514-95EE565E5794}" srcOrd="4" destOrd="0" parTransId="{E2BC7087-D187-4D8F-A3BE-5031FF942EFF}" sibTransId="{391264CB-3DE5-43F6-BE12-7E2F20E39762}"/>
    <dgm:cxn modelId="{DF139E20-4830-4AFC-8620-912FDDE110D2}" type="presOf" srcId="{F5C54964-7951-41E2-BF22-80C005D9EB41}" destId="{F9594200-0604-4093-BA9C-8495DA6E329F}" srcOrd="0" destOrd="0" presId="urn:microsoft.com/office/officeart/2005/8/layout/vProcess5"/>
    <dgm:cxn modelId="{B0E91478-E106-4085-937C-FF7D03DE2259}" type="presOf" srcId="{79876AAD-810B-456C-9514-95EE565E5794}" destId="{52FB0FA6-1197-4717-8B9E-BB571C5B3753}" srcOrd="0" destOrd="0" presId="urn:microsoft.com/office/officeart/2005/8/layout/vProcess5"/>
    <dgm:cxn modelId="{02A9F802-27A4-442E-867C-B6D9FE68A44F}" srcId="{F5C54964-7951-41E2-BF22-80C005D9EB41}" destId="{5BBD20FC-F8A0-44EA-8BE6-8F3A1BE3DACF}" srcOrd="0" destOrd="0" parTransId="{AE8ABEA8-A72B-4839-9CBB-E87500464C63}" sibTransId="{ED14E742-90F4-400C-89A2-7AEC47C72282}"/>
    <dgm:cxn modelId="{0C6448B7-0F74-4F56-8038-8E8F17737F59}" type="presOf" srcId="{ED14E742-90F4-400C-89A2-7AEC47C72282}" destId="{78876251-C763-47E1-9D25-3BE1E19264AB}" srcOrd="0" destOrd="0" presId="urn:microsoft.com/office/officeart/2005/8/layout/vProcess5"/>
    <dgm:cxn modelId="{CADFA47A-7140-4B32-805E-7A3D8FB95E29}" type="presParOf" srcId="{F9594200-0604-4093-BA9C-8495DA6E329F}" destId="{D39C9E19-FD99-4789-BDB5-F73C1B267BED}" srcOrd="0" destOrd="0" presId="urn:microsoft.com/office/officeart/2005/8/layout/vProcess5"/>
    <dgm:cxn modelId="{7E2983DD-5111-493E-A927-165224B27019}" type="presParOf" srcId="{F9594200-0604-4093-BA9C-8495DA6E329F}" destId="{85991374-7C91-4E97-89E8-6D3C8417950B}" srcOrd="1" destOrd="0" presId="urn:microsoft.com/office/officeart/2005/8/layout/vProcess5"/>
    <dgm:cxn modelId="{433A99AA-A833-4B30-AC61-3924D0A1CE37}" type="presParOf" srcId="{F9594200-0604-4093-BA9C-8495DA6E329F}" destId="{2B15709C-D404-413B-B8F1-05EC4FC2C2F0}" srcOrd="2" destOrd="0" presId="urn:microsoft.com/office/officeart/2005/8/layout/vProcess5"/>
    <dgm:cxn modelId="{6EF4E4D2-2429-4CD6-A2C6-4DD0006E6B33}" type="presParOf" srcId="{F9594200-0604-4093-BA9C-8495DA6E329F}" destId="{C70C9F84-EDB9-4F9A-9016-8A99466C6677}" srcOrd="3" destOrd="0" presId="urn:microsoft.com/office/officeart/2005/8/layout/vProcess5"/>
    <dgm:cxn modelId="{6BDE7936-84B6-47B9-81FA-CE323C897A6C}" type="presParOf" srcId="{F9594200-0604-4093-BA9C-8495DA6E329F}" destId="{169981E7-9C37-428E-A5FC-C4DC63CD71E7}" srcOrd="4" destOrd="0" presId="urn:microsoft.com/office/officeart/2005/8/layout/vProcess5"/>
    <dgm:cxn modelId="{13CE8A45-ED8A-4652-8D0D-DA7354DCDD92}" type="presParOf" srcId="{F9594200-0604-4093-BA9C-8495DA6E329F}" destId="{52FB0FA6-1197-4717-8B9E-BB571C5B3753}" srcOrd="5" destOrd="0" presId="urn:microsoft.com/office/officeart/2005/8/layout/vProcess5"/>
    <dgm:cxn modelId="{D7F48059-D6AF-43F1-861B-0749789536AF}" type="presParOf" srcId="{F9594200-0604-4093-BA9C-8495DA6E329F}" destId="{78876251-C763-47E1-9D25-3BE1E19264AB}" srcOrd="6" destOrd="0" presId="urn:microsoft.com/office/officeart/2005/8/layout/vProcess5"/>
    <dgm:cxn modelId="{2C1312C1-F908-4670-BA58-9E869737E8C8}" type="presParOf" srcId="{F9594200-0604-4093-BA9C-8495DA6E329F}" destId="{610E2AD0-E7C4-4491-822C-916FC1213543}" srcOrd="7" destOrd="0" presId="urn:microsoft.com/office/officeart/2005/8/layout/vProcess5"/>
    <dgm:cxn modelId="{2B7C2CDE-89FB-4EC3-BFAC-9E47E999B1BA}" type="presParOf" srcId="{F9594200-0604-4093-BA9C-8495DA6E329F}" destId="{E2DF10EC-A17A-49A6-B35A-2B45E292CA57}" srcOrd="8" destOrd="0" presId="urn:microsoft.com/office/officeart/2005/8/layout/vProcess5"/>
    <dgm:cxn modelId="{F39D8E14-7B8A-4A78-979D-F4447A379343}" type="presParOf" srcId="{F9594200-0604-4093-BA9C-8495DA6E329F}" destId="{B7570262-D0C2-4B33-82C3-E15058808B3C}" srcOrd="9" destOrd="0" presId="urn:microsoft.com/office/officeart/2005/8/layout/vProcess5"/>
    <dgm:cxn modelId="{D2D943D7-189F-4104-B29F-5E56CE8CF898}" type="presParOf" srcId="{F9594200-0604-4093-BA9C-8495DA6E329F}" destId="{92550512-1D3C-46AD-B916-B3D15D280567}" srcOrd="10" destOrd="0" presId="urn:microsoft.com/office/officeart/2005/8/layout/vProcess5"/>
    <dgm:cxn modelId="{EF8AB8A8-117D-401E-A88A-5D3E6B36B619}" type="presParOf" srcId="{F9594200-0604-4093-BA9C-8495DA6E329F}" destId="{2AAA11DF-4C76-4C19-878D-B11A42474453}" srcOrd="11" destOrd="0" presId="urn:microsoft.com/office/officeart/2005/8/layout/vProcess5"/>
    <dgm:cxn modelId="{BB8F0E81-9589-4512-9E29-A9FF7B774D51}" type="presParOf" srcId="{F9594200-0604-4093-BA9C-8495DA6E329F}" destId="{7181ED44-ACD4-4B83-8535-48266F95B93A}" srcOrd="12" destOrd="0" presId="urn:microsoft.com/office/officeart/2005/8/layout/vProcess5"/>
    <dgm:cxn modelId="{6EBEF8BF-2647-45D5-B50D-166C06FAAC00}" type="presParOf" srcId="{F9594200-0604-4093-BA9C-8495DA6E329F}" destId="{6C927325-24B4-4BAF-B607-D130A10C368D}" srcOrd="13" destOrd="0" presId="urn:microsoft.com/office/officeart/2005/8/layout/vProcess5"/>
    <dgm:cxn modelId="{5EEDCF16-A474-487D-8844-3F3E360A0B33}" type="presParOf" srcId="{F9594200-0604-4093-BA9C-8495DA6E329F}" destId="{F0F5E69B-6D3A-4414-8A40-6819036C26D2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71272A4-8F20-442C-953F-6B5AE4F4A6B7}" type="doc">
      <dgm:prSet loTypeId="urn:microsoft.com/office/officeart/2005/8/layout/vList5" loCatId="list" qsTypeId="urn:microsoft.com/office/officeart/2005/8/quickstyle/simple1#5" qsCatId="simple" csTypeId="urn:microsoft.com/office/officeart/2005/8/colors/accent1_2#5" csCatId="accent1" phldr="1"/>
      <dgm:spPr/>
      <dgm:t>
        <a:bodyPr/>
        <a:lstStyle/>
        <a:p>
          <a:endParaRPr lang="ru-RU"/>
        </a:p>
      </dgm:t>
    </dgm:pt>
    <dgm:pt modelId="{DB7CEF31-2103-4EF8-BAD0-BB5A31774D0B}">
      <dgm:prSet phldrT="[Текст]" custT="1"/>
      <dgm:spPr/>
      <dgm:t>
        <a:bodyPr/>
        <a:lstStyle/>
        <a:p>
          <a:r>
            <a:rPr lang="ru-RU" sz="3600" dirty="0" smtClean="0"/>
            <a:t>Внутренние</a:t>
          </a:r>
          <a:endParaRPr lang="ru-RU" sz="3600" dirty="0"/>
        </a:p>
      </dgm:t>
    </dgm:pt>
    <dgm:pt modelId="{8464678E-2678-4A98-806D-BFE400D6DED6}" type="sibTrans" cxnId="{E3A5808A-F5C5-4468-9D24-27146164B6E5}">
      <dgm:prSet/>
      <dgm:spPr/>
      <dgm:t>
        <a:bodyPr/>
        <a:lstStyle/>
        <a:p>
          <a:endParaRPr lang="ru-RU"/>
        </a:p>
      </dgm:t>
    </dgm:pt>
    <dgm:pt modelId="{A02CBE16-C7CF-4CDD-BF2B-902D8C3268C8}" type="parTrans" cxnId="{E3A5808A-F5C5-4468-9D24-27146164B6E5}">
      <dgm:prSet/>
      <dgm:spPr/>
      <dgm:t>
        <a:bodyPr/>
        <a:lstStyle/>
        <a:p>
          <a:endParaRPr lang="ru-RU"/>
        </a:p>
      </dgm:t>
    </dgm:pt>
    <dgm:pt modelId="{12A4CB46-E585-4ECF-AF7B-0CB310650C01}">
      <dgm:prSet custT="1"/>
      <dgm:spPr/>
      <dgm:t>
        <a:bodyPr/>
        <a:lstStyle/>
        <a:p>
          <a:endParaRPr lang="ru-RU" sz="13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F9FAB60A-08AD-4141-8560-43AC375BF8E3}" type="sibTrans" cxnId="{D2E87B8E-013E-436B-9FA7-A428A423151C}">
      <dgm:prSet/>
      <dgm:spPr/>
      <dgm:t>
        <a:bodyPr/>
        <a:lstStyle/>
        <a:p>
          <a:endParaRPr lang="ru-RU"/>
        </a:p>
      </dgm:t>
    </dgm:pt>
    <dgm:pt modelId="{81F81E3D-FDBE-410E-96AD-C68986E7BCAD}" type="parTrans" cxnId="{D2E87B8E-013E-436B-9FA7-A428A423151C}">
      <dgm:prSet/>
      <dgm:spPr/>
      <dgm:t>
        <a:bodyPr/>
        <a:lstStyle/>
        <a:p>
          <a:endParaRPr lang="ru-RU"/>
        </a:p>
      </dgm:t>
    </dgm:pt>
    <dgm:pt modelId="{5CD68E57-A344-4492-A5EB-FD20FE183B51}">
      <dgm:prSet custT="1"/>
      <dgm:spPr/>
      <dgm:t>
        <a:bodyPr/>
        <a:lstStyle/>
        <a:p>
          <a:endParaRPr lang="ru-RU" sz="13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6820D635-7235-4E10-921A-DDA5692E4A8B}" type="sibTrans" cxnId="{E60C3C4D-9BE1-46C5-BDFE-F38FE2504AF2}">
      <dgm:prSet/>
      <dgm:spPr/>
      <dgm:t>
        <a:bodyPr/>
        <a:lstStyle/>
        <a:p>
          <a:endParaRPr lang="ru-RU"/>
        </a:p>
      </dgm:t>
    </dgm:pt>
    <dgm:pt modelId="{6C81769A-E3F9-47BF-A172-CB67572E26C8}" type="parTrans" cxnId="{E60C3C4D-9BE1-46C5-BDFE-F38FE2504AF2}">
      <dgm:prSet/>
      <dgm:spPr/>
      <dgm:t>
        <a:bodyPr/>
        <a:lstStyle/>
        <a:p>
          <a:endParaRPr lang="ru-RU"/>
        </a:p>
      </dgm:t>
    </dgm:pt>
    <dgm:pt modelId="{DD415795-6268-4047-9CEA-3188FAC8CDEB}">
      <dgm:prSet custT="1"/>
      <dgm:spPr/>
      <dgm:t>
        <a:bodyPr/>
        <a:lstStyle/>
        <a:p>
          <a:r>
            <a:rPr lang="ru-RU" sz="16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Факторы, обеспечивающие коммерческую эффективность производственно-хозяйственной деятельности </a:t>
          </a:r>
          <a:endParaRPr lang="ru-RU" sz="16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C358D15D-78FE-4560-94E7-23BBABC262F9}" type="sibTrans" cxnId="{E8E1B122-6AD5-43E6-BEEF-FF35C610B458}">
      <dgm:prSet/>
      <dgm:spPr/>
      <dgm:t>
        <a:bodyPr/>
        <a:lstStyle/>
        <a:p>
          <a:endParaRPr lang="ru-RU"/>
        </a:p>
      </dgm:t>
    </dgm:pt>
    <dgm:pt modelId="{655EA186-90F9-4992-9A2B-A593B8A71EFD}" type="parTrans" cxnId="{E8E1B122-6AD5-43E6-BEEF-FF35C610B458}">
      <dgm:prSet/>
      <dgm:spPr/>
      <dgm:t>
        <a:bodyPr/>
        <a:lstStyle/>
        <a:p>
          <a:endParaRPr lang="ru-RU"/>
        </a:p>
      </dgm:t>
    </dgm:pt>
    <dgm:pt modelId="{E7CD0207-6156-4EE0-8AE3-E60402637129}">
      <dgm:prSet custT="1"/>
      <dgm:spPr/>
      <dgm:t>
        <a:bodyPr/>
        <a:lstStyle/>
        <a:p>
          <a:r>
            <a:rPr lang="ru-RU" sz="16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Факторы, обеспечивающие желаемый уровень экономического и технического развития</a:t>
          </a:r>
          <a:endParaRPr lang="ru-RU" sz="16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FB36146A-C680-4CE4-8CB3-F8A3C6EF6AAB}" type="sibTrans" cxnId="{213A9DEF-5734-40BB-AD11-B450718ACB89}">
      <dgm:prSet/>
      <dgm:spPr/>
      <dgm:t>
        <a:bodyPr/>
        <a:lstStyle/>
        <a:p>
          <a:endParaRPr lang="ru-RU"/>
        </a:p>
      </dgm:t>
    </dgm:pt>
    <dgm:pt modelId="{2F6BF691-001B-4B7D-AEC8-5C0C1C386BD8}" type="parTrans" cxnId="{213A9DEF-5734-40BB-AD11-B450718ACB89}">
      <dgm:prSet/>
      <dgm:spPr/>
      <dgm:t>
        <a:bodyPr/>
        <a:lstStyle/>
        <a:p>
          <a:endParaRPr lang="ru-RU"/>
        </a:p>
      </dgm:t>
    </dgm:pt>
    <dgm:pt modelId="{5E1CDD8C-A924-4AFF-AD2C-D3EED48CF61D}">
      <dgm:prSet custT="1"/>
      <dgm:spPr/>
      <dgm:t>
        <a:bodyPr/>
        <a:lstStyle/>
        <a:p>
          <a:r>
            <a:rPr lang="ru-RU" sz="1600" b="1" dirty="0">
              <a:latin typeface="Verdana" pitchFamily="34" charset="0"/>
              <a:ea typeface="Verdana" pitchFamily="34" charset="0"/>
              <a:cs typeface="Verdana" pitchFamily="34" charset="0"/>
            </a:rPr>
            <a:t>Факторы ресурсного обеспечения </a:t>
          </a:r>
          <a:r>
            <a:rPr lang="ru-RU" sz="16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производства</a:t>
          </a:r>
          <a:endParaRPr lang="ru-RU" sz="16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766B119A-5515-45AB-9A4F-1A82F49CD43E}" type="sibTrans" cxnId="{ABF46487-0ECF-4118-A746-798E3619FE86}">
      <dgm:prSet/>
      <dgm:spPr/>
      <dgm:t>
        <a:bodyPr/>
        <a:lstStyle/>
        <a:p>
          <a:endParaRPr lang="ru-RU"/>
        </a:p>
      </dgm:t>
    </dgm:pt>
    <dgm:pt modelId="{F84F5A1C-AAD7-4EE8-ADDC-96D5338A2BDC}" type="parTrans" cxnId="{ABF46487-0ECF-4118-A746-798E3619FE86}">
      <dgm:prSet/>
      <dgm:spPr/>
      <dgm:t>
        <a:bodyPr/>
        <a:lstStyle/>
        <a:p>
          <a:endParaRPr lang="ru-RU"/>
        </a:p>
      </dgm:t>
    </dgm:pt>
    <dgm:pt modelId="{A9B8A75A-F186-47AC-B108-9D5A7E33E5FB}">
      <dgm:prSet phldrT="[Текст]" custT="1"/>
      <dgm:spPr/>
      <dgm:t>
        <a:bodyPr/>
        <a:lstStyle/>
        <a:p>
          <a:endParaRPr lang="ru-RU" sz="13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1C04247F-349B-43E7-A981-5A2E7997CCCF}" type="sibTrans" cxnId="{9B7D7DF7-D50F-4E74-A2D5-D52181FF3CD4}">
      <dgm:prSet/>
      <dgm:spPr/>
      <dgm:t>
        <a:bodyPr/>
        <a:lstStyle/>
        <a:p>
          <a:endParaRPr lang="ru-RU"/>
        </a:p>
      </dgm:t>
    </dgm:pt>
    <dgm:pt modelId="{71A754F5-CBE9-47B4-9FA0-3411E1C78AEF}" type="parTrans" cxnId="{9B7D7DF7-D50F-4E74-A2D5-D52181FF3CD4}">
      <dgm:prSet/>
      <dgm:spPr/>
      <dgm:t>
        <a:bodyPr/>
        <a:lstStyle/>
        <a:p>
          <a:endParaRPr lang="ru-RU"/>
        </a:p>
      </dgm:t>
    </dgm:pt>
    <dgm:pt modelId="{C9ED02E2-726E-43BF-A2B9-04EFD79E0148}">
      <dgm:prSet phldrT="[Текст]" custT="1"/>
      <dgm:spPr/>
      <dgm:t>
        <a:bodyPr/>
        <a:lstStyle/>
        <a:p>
          <a:r>
            <a:rPr lang="ru-RU" sz="4000" dirty="0" smtClean="0"/>
            <a:t>Внешние</a:t>
          </a:r>
          <a:endParaRPr lang="ru-RU" sz="4000" dirty="0"/>
        </a:p>
      </dgm:t>
    </dgm:pt>
    <dgm:pt modelId="{E7CCD6A1-3EAF-43B3-98F3-8F7A8F26A5E0}" type="sibTrans" cxnId="{0C380FF8-DFD3-4636-BFB0-FDE2AA0C489C}">
      <dgm:prSet/>
      <dgm:spPr/>
      <dgm:t>
        <a:bodyPr/>
        <a:lstStyle/>
        <a:p>
          <a:endParaRPr lang="ru-RU"/>
        </a:p>
      </dgm:t>
    </dgm:pt>
    <dgm:pt modelId="{6A02A9F9-DD32-4E41-9900-6D31759A8126}" type="parTrans" cxnId="{0C380FF8-DFD3-4636-BFB0-FDE2AA0C489C}">
      <dgm:prSet/>
      <dgm:spPr/>
      <dgm:t>
        <a:bodyPr/>
        <a:lstStyle/>
        <a:p>
          <a:endParaRPr lang="ru-RU"/>
        </a:p>
      </dgm:t>
    </dgm:pt>
    <dgm:pt modelId="{32148376-441D-4608-B355-43F446756A3E}">
      <dgm:prSet phldrT="[Текст]" custT="1"/>
      <dgm:spPr/>
      <dgm:t>
        <a:bodyPr/>
        <a:lstStyle/>
        <a:p>
          <a:r>
            <a:rPr lang="ru-RU" sz="18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Факторы косвенного воздействия </a:t>
          </a:r>
          <a:r>
            <a:rPr lang="ru-RU" sz="1800" b="0" i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(состояние экономики, социальные факторы,    политические    факторы,    достижения    НТП, международное экономическое влияние)</a:t>
          </a:r>
          <a:endParaRPr lang="ru-RU" sz="1800" b="0" i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CF2FFB63-4715-4EE4-8BB9-D1880F55A169}" type="sibTrans" cxnId="{1ECD48AB-B86C-4DD8-A26C-A0A655CA387D}">
      <dgm:prSet/>
      <dgm:spPr/>
      <dgm:t>
        <a:bodyPr/>
        <a:lstStyle/>
        <a:p>
          <a:endParaRPr lang="ru-RU"/>
        </a:p>
      </dgm:t>
    </dgm:pt>
    <dgm:pt modelId="{762102A7-CB7B-4A1F-A920-1C4B4B4F16A2}" type="parTrans" cxnId="{1ECD48AB-B86C-4DD8-A26C-A0A655CA387D}">
      <dgm:prSet/>
      <dgm:spPr/>
      <dgm:t>
        <a:bodyPr/>
        <a:lstStyle/>
        <a:p>
          <a:endParaRPr lang="ru-RU"/>
        </a:p>
      </dgm:t>
    </dgm:pt>
    <dgm:pt modelId="{E2B377C3-7FEE-42C9-A7BE-E3037BF8ECBE}">
      <dgm:prSet phldrT="[Текст]" custT="1"/>
      <dgm:spPr/>
      <dgm:t>
        <a:bodyPr/>
        <a:lstStyle/>
        <a:p>
          <a:r>
            <a:rPr lang="ru-RU" sz="18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Факторы прямого воздействия (</a:t>
          </a:r>
          <a:r>
            <a:rPr lang="ru-RU" sz="1800" b="0" i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государство, поставщики, потребители, конкуренты)</a:t>
          </a:r>
          <a:endParaRPr lang="ru-RU" sz="1800" b="0" i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311B45F6-8B22-4267-B119-40F52BF79FA0}" type="sibTrans" cxnId="{D7245943-FFCE-4425-A280-E33D5D2D343D}">
      <dgm:prSet/>
      <dgm:spPr/>
      <dgm:t>
        <a:bodyPr/>
        <a:lstStyle/>
        <a:p>
          <a:endParaRPr lang="ru-RU"/>
        </a:p>
      </dgm:t>
    </dgm:pt>
    <dgm:pt modelId="{065DDBF1-821E-43CD-9575-564E937E8B3F}" type="parTrans" cxnId="{D7245943-FFCE-4425-A280-E33D5D2D343D}">
      <dgm:prSet/>
      <dgm:spPr/>
      <dgm:t>
        <a:bodyPr/>
        <a:lstStyle/>
        <a:p>
          <a:endParaRPr lang="ru-RU"/>
        </a:p>
      </dgm:t>
    </dgm:pt>
    <dgm:pt modelId="{C6E441D3-B4F3-40AA-9B93-433C3A9AA3D6}" type="pres">
      <dgm:prSet presAssocID="{E71272A4-8F20-442C-953F-6B5AE4F4A6B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F2D764-FC28-45FD-8FE9-34A00C5924F6}" type="pres">
      <dgm:prSet presAssocID="{DB7CEF31-2103-4EF8-BAD0-BB5A31774D0B}" presName="linNode" presStyleCnt="0"/>
      <dgm:spPr/>
    </dgm:pt>
    <dgm:pt modelId="{1C01E749-5574-4808-A9FC-29CC8BAE872A}" type="pres">
      <dgm:prSet presAssocID="{DB7CEF31-2103-4EF8-BAD0-BB5A31774D0B}" presName="parentText" presStyleLbl="node1" presStyleIdx="0" presStyleCnt="2" custLinFactNeighborX="-144" custLinFactNeighborY="-61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BDA8E9-7831-4C66-BBD2-836D7154CA69}" type="pres">
      <dgm:prSet presAssocID="{DB7CEF31-2103-4EF8-BAD0-BB5A31774D0B}" presName="descendantText" presStyleLbl="alignAccFollowNode1" presStyleIdx="0" presStyleCnt="2" custScaleX="97378" custScaleY="118088" custLinFactNeighborX="1844" custLinFactNeighborY="-107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6A4C19-09B9-4C04-BC58-E93611EB80E7}" type="pres">
      <dgm:prSet presAssocID="{8464678E-2678-4A98-806D-BFE400D6DED6}" presName="sp" presStyleCnt="0"/>
      <dgm:spPr/>
    </dgm:pt>
    <dgm:pt modelId="{6F76A3E3-98F1-4F03-9847-EB42027CEBD6}" type="pres">
      <dgm:prSet presAssocID="{C9ED02E2-726E-43BF-A2B9-04EFD79E0148}" presName="linNode" presStyleCnt="0"/>
      <dgm:spPr/>
    </dgm:pt>
    <dgm:pt modelId="{D7950679-C8D6-4096-85D2-23846384D591}" type="pres">
      <dgm:prSet presAssocID="{C9ED02E2-726E-43BF-A2B9-04EFD79E0148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207853-9036-4742-8368-5A221D0E974B}" type="pres">
      <dgm:prSet presAssocID="{C9ED02E2-726E-43BF-A2B9-04EFD79E0148}" presName="descendantText" presStyleLbl="alignAccFollowNode1" presStyleIdx="1" presStyleCnt="2" custScaleX="94792" custScaleY="116362" custLinFactNeighborX="3225" custLinFactNeighborY="-1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60C3C4D-9BE1-46C5-BDFE-F38FE2504AF2}" srcId="{DB7CEF31-2103-4EF8-BAD0-BB5A31774D0B}" destId="{5CD68E57-A344-4492-A5EB-FD20FE183B51}" srcOrd="4" destOrd="0" parTransId="{6C81769A-E3F9-47BF-A172-CB67572E26C8}" sibTransId="{6820D635-7235-4E10-921A-DDA5692E4A8B}"/>
    <dgm:cxn modelId="{0899CFBF-2759-480D-B754-918587F8FE0E}" type="presOf" srcId="{A9B8A75A-F186-47AC-B108-9D5A7E33E5FB}" destId="{88BDA8E9-7831-4C66-BBD2-836D7154CA69}" srcOrd="0" destOrd="0" presId="urn:microsoft.com/office/officeart/2005/8/layout/vList5"/>
    <dgm:cxn modelId="{E8E1B122-6AD5-43E6-BEEF-FF35C610B458}" srcId="{DB7CEF31-2103-4EF8-BAD0-BB5A31774D0B}" destId="{DD415795-6268-4047-9CEA-3188FAC8CDEB}" srcOrd="3" destOrd="0" parTransId="{655EA186-90F9-4992-9A2B-A593B8A71EFD}" sibTransId="{C358D15D-78FE-4560-94E7-23BBABC262F9}"/>
    <dgm:cxn modelId="{A796332D-0E64-451A-A5E2-B00314508E91}" type="presOf" srcId="{C9ED02E2-726E-43BF-A2B9-04EFD79E0148}" destId="{D7950679-C8D6-4096-85D2-23846384D591}" srcOrd="0" destOrd="0" presId="urn:microsoft.com/office/officeart/2005/8/layout/vList5"/>
    <dgm:cxn modelId="{13EB6242-E1C0-4358-9386-93B2605AE806}" type="presOf" srcId="{12A4CB46-E585-4ECF-AF7B-0CB310650C01}" destId="{88BDA8E9-7831-4C66-BBD2-836D7154CA69}" srcOrd="0" destOrd="5" presId="urn:microsoft.com/office/officeart/2005/8/layout/vList5"/>
    <dgm:cxn modelId="{ABF46487-0ECF-4118-A746-798E3619FE86}" srcId="{DB7CEF31-2103-4EF8-BAD0-BB5A31774D0B}" destId="{5E1CDD8C-A924-4AFF-AD2C-D3EED48CF61D}" srcOrd="1" destOrd="0" parTransId="{F84F5A1C-AAD7-4EE8-ADDC-96D5338A2BDC}" sibTransId="{766B119A-5515-45AB-9A4F-1A82F49CD43E}"/>
    <dgm:cxn modelId="{9202A8A3-5305-4CAC-BDD9-3202BC4C731A}" type="presOf" srcId="{E2B377C3-7FEE-42C9-A7BE-E3037BF8ECBE}" destId="{5E207853-9036-4742-8368-5A221D0E974B}" srcOrd="0" destOrd="0" presId="urn:microsoft.com/office/officeart/2005/8/layout/vList5"/>
    <dgm:cxn modelId="{9B7D7DF7-D50F-4E74-A2D5-D52181FF3CD4}" srcId="{DB7CEF31-2103-4EF8-BAD0-BB5A31774D0B}" destId="{A9B8A75A-F186-47AC-B108-9D5A7E33E5FB}" srcOrd="0" destOrd="0" parTransId="{71A754F5-CBE9-47B4-9FA0-3411E1C78AEF}" sibTransId="{1C04247F-349B-43E7-A981-5A2E7997CCCF}"/>
    <dgm:cxn modelId="{978E0369-9DE3-44DF-ACC8-91EB4E6F6315}" type="presOf" srcId="{DB7CEF31-2103-4EF8-BAD0-BB5A31774D0B}" destId="{1C01E749-5574-4808-A9FC-29CC8BAE872A}" srcOrd="0" destOrd="0" presId="urn:microsoft.com/office/officeart/2005/8/layout/vList5"/>
    <dgm:cxn modelId="{213A9DEF-5734-40BB-AD11-B450718ACB89}" srcId="{DB7CEF31-2103-4EF8-BAD0-BB5A31774D0B}" destId="{E7CD0207-6156-4EE0-8AE3-E60402637129}" srcOrd="2" destOrd="0" parTransId="{2F6BF691-001B-4B7D-AEC8-5C0C1C386BD8}" sibTransId="{FB36146A-C680-4CE4-8CB3-F8A3C6EF6AAB}"/>
    <dgm:cxn modelId="{0C380FF8-DFD3-4636-BFB0-FDE2AA0C489C}" srcId="{E71272A4-8F20-442C-953F-6B5AE4F4A6B7}" destId="{C9ED02E2-726E-43BF-A2B9-04EFD79E0148}" srcOrd="1" destOrd="0" parTransId="{6A02A9F9-DD32-4E41-9900-6D31759A8126}" sibTransId="{E7CCD6A1-3EAF-43B3-98F3-8F7A8F26A5E0}"/>
    <dgm:cxn modelId="{0609E04E-D72C-46C8-BBF6-536522518A84}" type="presOf" srcId="{5E1CDD8C-A924-4AFF-AD2C-D3EED48CF61D}" destId="{88BDA8E9-7831-4C66-BBD2-836D7154CA69}" srcOrd="0" destOrd="1" presId="urn:microsoft.com/office/officeart/2005/8/layout/vList5"/>
    <dgm:cxn modelId="{1ECD48AB-B86C-4DD8-A26C-A0A655CA387D}" srcId="{C9ED02E2-726E-43BF-A2B9-04EFD79E0148}" destId="{32148376-441D-4608-B355-43F446756A3E}" srcOrd="1" destOrd="0" parTransId="{762102A7-CB7B-4A1F-A920-1C4B4B4F16A2}" sibTransId="{CF2FFB63-4715-4EE4-8BB9-D1880F55A169}"/>
    <dgm:cxn modelId="{D81CD21D-FBD8-4357-B2BC-9C2816A114A1}" type="presOf" srcId="{5CD68E57-A344-4492-A5EB-FD20FE183B51}" destId="{88BDA8E9-7831-4C66-BBD2-836D7154CA69}" srcOrd="0" destOrd="4" presId="urn:microsoft.com/office/officeart/2005/8/layout/vList5"/>
    <dgm:cxn modelId="{E3A5808A-F5C5-4468-9D24-27146164B6E5}" srcId="{E71272A4-8F20-442C-953F-6B5AE4F4A6B7}" destId="{DB7CEF31-2103-4EF8-BAD0-BB5A31774D0B}" srcOrd="0" destOrd="0" parTransId="{A02CBE16-C7CF-4CDD-BF2B-902D8C3268C8}" sibTransId="{8464678E-2678-4A98-806D-BFE400D6DED6}"/>
    <dgm:cxn modelId="{7F73D675-DC95-4F63-9399-70C4297BFDA7}" type="presOf" srcId="{E7CD0207-6156-4EE0-8AE3-E60402637129}" destId="{88BDA8E9-7831-4C66-BBD2-836D7154CA69}" srcOrd="0" destOrd="2" presId="urn:microsoft.com/office/officeart/2005/8/layout/vList5"/>
    <dgm:cxn modelId="{D4C4D93B-D746-487D-A174-AE549BB3DC91}" type="presOf" srcId="{32148376-441D-4608-B355-43F446756A3E}" destId="{5E207853-9036-4742-8368-5A221D0E974B}" srcOrd="0" destOrd="1" presId="urn:microsoft.com/office/officeart/2005/8/layout/vList5"/>
    <dgm:cxn modelId="{B2D803F2-997E-4D66-9E55-EAE9B83F800A}" type="presOf" srcId="{E71272A4-8F20-442C-953F-6B5AE4F4A6B7}" destId="{C6E441D3-B4F3-40AA-9B93-433C3A9AA3D6}" srcOrd="0" destOrd="0" presId="urn:microsoft.com/office/officeart/2005/8/layout/vList5"/>
    <dgm:cxn modelId="{FDB62141-8FE4-4C6C-80ED-8C8ED6E6568D}" type="presOf" srcId="{DD415795-6268-4047-9CEA-3188FAC8CDEB}" destId="{88BDA8E9-7831-4C66-BBD2-836D7154CA69}" srcOrd="0" destOrd="3" presId="urn:microsoft.com/office/officeart/2005/8/layout/vList5"/>
    <dgm:cxn modelId="{D2E87B8E-013E-436B-9FA7-A428A423151C}" srcId="{DB7CEF31-2103-4EF8-BAD0-BB5A31774D0B}" destId="{12A4CB46-E585-4ECF-AF7B-0CB310650C01}" srcOrd="5" destOrd="0" parTransId="{81F81E3D-FDBE-410E-96AD-C68986E7BCAD}" sibTransId="{F9FAB60A-08AD-4141-8560-43AC375BF8E3}"/>
    <dgm:cxn modelId="{D7245943-FFCE-4425-A280-E33D5D2D343D}" srcId="{C9ED02E2-726E-43BF-A2B9-04EFD79E0148}" destId="{E2B377C3-7FEE-42C9-A7BE-E3037BF8ECBE}" srcOrd="0" destOrd="0" parTransId="{065DDBF1-821E-43CD-9575-564E937E8B3F}" sibTransId="{311B45F6-8B22-4267-B119-40F52BF79FA0}"/>
    <dgm:cxn modelId="{7DAA80D3-ABD6-4145-BBD3-602682A2AA7D}" type="presParOf" srcId="{C6E441D3-B4F3-40AA-9B93-433C3A9AA3D6}" destId="{D5F2D764-FC28-45FD-8FE9-34A00C5924F6}" srcOrd="0" destOrd="0" presId="urn:microsoft.com/office/officeart/2005/8/layout/vList5"/>
    <dgm:cxn modelId="{6AAA3E80-325E-4C1D-A2CC-4A44A90192DF}" type="presParOf" srcId="{D5F2D764-FC28-45FD-8FE9-34A00C5924F6}" destId="{1C01E749-5574-4808-A9FC-29CC8BAE872A}" srcOrd="0" destOrd="0" presId="urn:microsoft.com/office/officeart/2005/8/layout/vList5"/>
    <dgm:cxn modelId="{2F6ED0D6-E968-4D51-A66C-114093B591DE}" type="presParOf" srcId="{D5F2D764-FC28-45FD-8FE9-34A00C5924F6}" destId="{88BDA8E9-7831-4C66-BBD2-836D7154CA69}" srcOrd="1" destOrd="0" presId="urn:microsoft.com/office/officeart/2005/8/layout/vList5"/>
    <dgm:cxn modelId="{512A24D5-3AD9-4C39-825F-F441EF27CDEE}" type="presParOf" srcId="{C6E441D3-B4F3-40AA-9B93-433C3A9AA3D6}" destId="{406A4C19-09B9-4C04-BC58-E93611EB80E7}" srcOrd="1" destOrd="0" presId="urn:microsoft.com/office/officeart/2005/8/layout/vList5"/>
    <dgm:cxn modelId="{D89EBD67-16A5-422C-B6D7-59F0897F0C25}" type="presParOf" srcId="{C6E441D3-B4F3-40AA-9B93-433C3A9AA3D6}" destId="{6F76A3E3-98F1-4F03-9847-EB42027CEBD6}" srcOrd="2" destOrd="0" presId="urn:microsoft.com/office/officeart/2005/8/layout/vList5"/>
    <dgm:cxn modelId="{A0FF7AA9-DEDD-4944-881A-008E5F0C07DA}" type="presParOf" srcId="{6F76A3E3-98F1-4F03-9847-EB42027CEBD6}" destId="{D7950679-C8D6-4096-85D2-23846384D591}" srcOrd="0" destOrd="0" presId="urn:microsoft.com/office/officeart/2005/8/layout/vList5"/>
    <dgm:cxn modelId="{CD50A1C2-8B35-42AC-8861-36318E3B10A6}" type="presParOf" srcId="{6F76A3E3-98F1-4F03-9847-EB42027CEBD6}" destId="{5E207853-9036-4742-8368-5A221D0E974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5C54964-7951-41E2-BF22-80C005D9EB41}" type="doc">
      <dgm:prSet loTypeId="urn:microsoft.com/office/officeart/2005/8/layout/vProcess5" loCatId="process" qsTypeId="urn:microsoft.com/office/officeart/2005/8/quickstyle/simple1#7" qsCatId="simple" csTypeId="urn:microsoft.com/office/officeart/2005/8/colors/accent1_2#7" csCatId="accent1" phldr="1"/>
      <dgm:spPr/>
      <dgm:t>
        <a:bodyPr/>
        <a:lstStyle/>
        <a:p>
          <a:endParaRPr lang="ru-RU"/>
        </a:p>
      </dgm:t>
    </dgm:pt>
    <dgm:pt modelId="{5BBD20FC-F8A0-44EA-8BE6-8F3A1BE3DACF}">
      <dgm:prSet phldrT="[Текст]" custT="1"/>
      <dgm:spPr/>
      <dgm:t>
        <a:bodyPr/>
        <a:lstStyle/>
        <a:p>
          <a:pPr algn="l"/>
          <a:r>
            <a:rPr lang="ru-RU" sz="1600" b="1" i="1" dirty="0" smtClean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Производственное предпринимательство</a:t>
          </a:r>
          <a:r>
            <a:rPr lang="ru-RU" sz="1600" b="1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 </a:t>
          </a:r>
          <a:r>
            <a:rPr lang="ru-RU" sz="16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– производство товаров и услуг; производственное потребление товаров и услуг; инновационное; информационное</a:t>
          </a:r>
          <a:endParaRPr lang="ru-RU" sz="16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E8ABEA8-A72B-4839-9CBB-E87500464C63}" type="parTrans" cxnId="{02A9F802-27A4-442E-867C-B6D9FE68A44F}">
      <dgm:prSet/>
      <dgm:spPr/>
      <dgm:t>
        <a:bodyPr/>
        <a:lstStyle/>
        <a:p>
          <a:endParaRPr lang="ru-RU"/>
        </a:p>
      </dgm:t>
    </dgm:pt>
    <dgm:pt modelId="{ED14E742-90F4-400C-89A2-7AEC47C72282}" type="sibTrans" cxnId="{02A9F802-27A4-442E-867C-B6D9FE68A44F}">
      <dgm:prSet/>
      <dgm:spPr/>
      <dgm:t>
        <a:bodyPr/>
        <a:lstStyle/>
        <a:p>
          <a:endParaRPr lang="ru-RU"/>
        </a:p>
      </dgm:t>
    </dgm:pt>
    <dgm:pt modelId="{67059FF2-469D-401C-8B5F-5F5CC62A4CE4}">
      <dgm:prSet phldrT="[Текст]" custT="1"/>
      <dgm:spPr/>
      <dgm:t>
        <a:bodyPr/>
        <a:lstStyle/>
        <a:p>
          <a:r>
            <a:rPr lang="ru-RU" sz="1600" b="1" i="1" dirty="0" smtClean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Коммерческое предпринимательство</a:t>
          </a:r>
          <a:r>
            <a:rPr lang="ru-RU" sz="1600" b="1" dirty="0" smtClean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 </a:t>
          </a:r>
          <a:r>
            <a:rPr lang="ru-RU" sz="16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– обеспечение предприятия сырьем и материалами; реализация продукции в нужном объеме и по выгодным ценам </a:t>
          </a:r>
          <a:endParaRPr lang="ru-RU" sz="16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77B4A046-760E-4AEF-B0FA-6602ED66F397}" type="parTrans" cxnId="{2E86A335-750E-452C-BFD2-63320C86FD27}">
      <dgm:prSet/>
      <dgm:spPr/>
      <dgm:t>
        <a:bodyPr/>
        <a:lstStyle/>
        <a:p>
          <a:endParaRPr lang="ru-RU"/>
        </a:p>
      </dgm:t>
    </dgm:pt>
    <dgm:pt modelId="{574CE652-89A6-413E-8E64-A71A3AB0DD92}" type="sibTrans" cxnId="{2E86A335-750E-452C-BFD2-63320C86FD27}">
      <dgm:prSet/>
      <dgm:spPr/>
      <dgm:t>
        <a:bodyPr/>
        <a:lstStyle/>
        <a:p>
          <a:endParaRPr lang="ru-RU"/>
        </a:p>
      </dgm:t>
    </dgm:pt>
    <dgm:pt modelId="{B7A5F7F5-7408-43FB-99B2-D4D7265354B3}">
      <dgm:prSet custT="1"/>
      <dgm:spPr/>
      <dgm:t>
        <a:bodyPr/>
        <a:lstStyle/>
        <a:p>
          <a:r>
            <a:rPr lang="ru-RU" sz="1600" b="1" i="1" dirty="0" smtClean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Консультативное предпринимательство </a:t>
          </a:r>
          <a:r>
            <a:rPr lang="ru-RU" sz="16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– вложение средств в интеллектуальный капитал в форме консультационных услуг (консалтинг)</a:t>
          </a:r>
          <a:endParaRPr lang="ru-RU" sz="16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64BBB87-00CF-4580-AFB8-6292A630ECA2}" type="parTrans" cxnId="{46CEF332-7112-4B89-ABB2-07A3DB0CD01D}">
      <dgm:prSet/>
      <dgm:spPr/>
      <dgm:t>
        <a:bodyPr/>
        <a:lstStyle/>
        <a:p>
          <a:endParaRPr lang="ru-RU"/>
        </a:p>
      </dgm:t>
    </dgm:pt>
    <dgm:pt modelId="{E0D66EA1-E42D-4CAE-A7C8-BC257DF0ED86}" type="sibTrans" cxnId="{46CEF332-7112-4B89-ABB2-07A3DB0CD01D}">
      <dgm:prSet/>
      <dgm:spPr/>
      <dgm:t>
        <a:bodyPr/>
        <a:lstStyle/>
        <a:p>
          <a:endParaRPr lang="ru-RU"/>
        </a:p>
      </dgm:t>
    </dgm:pt>
    <dgm:pt modelId="{502ACC1F-7027-4CED-AEFB-D78DF1E40B5D}">
      <dgm:prSet phldrT="[Текст]" custT="1"/>
      <dgm:spPr/>
      <dgm:t>
        <a:bodyPr/>
        <a:lstStyle/>
        <a:p>
          <a:r>
            <a:rPr lang="ru-RU" sz="1600" b="1" i="1" dirty="0" smtClean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Финансовое предпринимательство</a:t>
          </a:r>
          <a:r>
            <a:rPr lang="ru-RU" sz="16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 – осуществление деятельности финансовых и кредитных учреждений</a:t>
          </a:r>
          <a:endParaRPr lang="ru-RU" sz="16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55CE616-A7C3-4B60-AD96-E925867CB2C5}" type="sibTrans" cxnId="{ECA1327B-7469-4758-8C5E-810403431CE8}">
      <dgm:prSet/>
      <dgm:spPr/>
      <dgm:t>
        <a:bodyPr/>
        <a:lstStyle/>
        <a:p>
          <a:endParaRPr lang="ru-RU"/>
        </a:p>
      </dgm:t>
    </dgm:pt>
    <dgm:pt modelId="{50D6470F-914C-417D-8999-8BFB273BEE3D}" type="parTrans" cxnId="{ECA1327B-7469-4758-8C5E-810403431CE8}">
      <dgm:prSet/>
      <dgm:spPr/>
      <dgm:t>
        <a:bodyPr/>
        <a:lstStyle/>
        <a:p>
          <a:endParaRPr lang="ru-RU"/>
        </a:p>
      </dgm:t>
    </dgm:pt>
    <dgm:pt modelId="{F9594200-0604-4093-BA9C-8495DA6E329F}" type="pres">
      <dgm:prSet presAssocID="{F5C54964-7951-41E2-BF22-80C005D9EB41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39C9E19-FD99-4789-BDB5-F73C1B267BED}" type="pres">
      <dgm:prSet presAssocID="{F5C54964-7951-41E2-BF22-80C005D9EB41}" presName="dummyMaxCanvas" presStyleCnt="0">
        <dgm:presLayoutVars/>
      </dgm:prSet>
      <dgm:spPr/>
    </dgm:pt>
    <dgm:pt modelId="{5CA1F9B0-10D7-4056-9FAF-77B0604C6A2F}" type="pres">
      <dgm:prSet presAssocID="{F5C54964-7951-41E2-BF22-80C005D9EB41}" presName="FourNodes_1" presStyleLbl="node1" presStyleIdx="0" presStyleCnt="4" custScaleX="1052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67BC6B-8472-4307-AD66-F3DA8D354F65}" type="pres">
      <dgm:prSet presAssocID="{F5C54964-7951-41E2-BF22-80C005D9EB41}" presName="FourNodes_2" presStyleLbl="node1" presStyleIdx="1" presStyleCnt="4" custScaleX="1054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D0B4CE-DF7D-4124-A0B9-E7B893DC247B}" type="pres">
      <dgm:prSet presAssocID="{F5C54964-7951-41E2-BF22-80C005D9EB41}" presName="FourNodes_3" presStyleLbl="node1" presStyleIdx="2" presStyleCnt="4" custLinFactNeighborX="63" custLinFactNeighborY="-22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9FC6EE-D81E-426F-BF8B-4B262032D0F6}" type="pres">
      <dgm:prSet presAssocID="{F5C54964-7951-41E2-BF22-80C005D9EB41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9700E9-99F3-438F-8AF2-7AC5E6384676}" type="pres">
      <dgm:prSet presAssocID="{F5C54964-7951-41E2-BF22-80C005D9EB41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069F51-DBF7-4698-8DD3-E87A022B10CF}" type="pres">
      <dgm:prSet presAssocID="{F5C54964-7951-41E2-BF22-80C005D9EB41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F87374-94E2-46E9-B06D-78050F689F65}" type="pres">
      <dgm:prSet presAssocID="{F5C54964-7951-41E2-BF22-80C005D9EB41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57C540-80B9-425A-95B7-AD51ED451D8E}" type="pres">
      <dgm:prSet presAssocID="{F5C54964-7951-41E2-BF22-80C005D9EB41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CFD858-180F-46CD-BE7D-F18E60A4F951}" type="pres">
      <dgm:prSet presAssocID="{F5C54964-7951-41E2-BF22-80C005D9EB41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0520AF-247E-46D7-9003-72F7D1679C4D}" type="pres">
      <dgm:prSet presAssocID="{F5C54964-7951-41E2-BF22-80C005D9EB41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468D6A-4E4F-4440-BFA2-3542D1FF00A5}" type="pres">
      <dgm:prSet presAssocID="{F5C54964-7951-41E2-BF22-80C005D9EB41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6CEF332-7112-4B89-ABB2-07A3DB0CD01D}" srcId="{F5C54964-7951-41E2-BF22-80C005D9EB41}" destId="{B7A5F7F5-7408-43FB-99B2-D4D7265354B3}" srcOrd="3" destOrd="0" parTransId="{A64BBB87-00CF-4580-AFB8-6292A630ECA2}" sibTransId="{E0D66EA1-E42D-4CAE-A7C8-BC257DF0ED86}"/>
    <dgm:cxn modelId="{F648E279-99C8-4BE5-B37F-667A1E2A6441}" type="presOf" srcId="{502ACC1F-7027-4CED-AEFB-D78DF1E40B5D}" destId="{54D0B4CE-DF7D-4124-A0B9-E7B893DC247B}" srcOrd="0" destOrd="0" presId="urn:microsoft.com/office/officeart/2005/8/layout/vProcess5"/>
    <dgm:cxn modelId="{A169DF7D-8477-4FE8-929C-5545AFD775D4}" type="presOf" srcId="{67059FF2-469D-401C-8B5F-5F5CC62A4CE4}" destId="{4CCFD858-180F-46CD-BE7D-F18E60A4F951}" srcOrd="1" destOrd="0" presId="urn:microsoft.com/office/officeart/2005/8/layout/vProcess5"/>
    <dgm:cxn modelId="{91A61A5E-7808-4391-ABEE-F1332B2C9FE3}" type="presOf" srcId="{B7A5F7F5-7408-43FB-99B2-D4D7265354B3}" destId="{BE468D6A-4E4F-4440-BFA2-3542D1FF00A5}" srcOrd="1" destOrd="0" presId="urn:microsoft.com/office/officeart/2005/8/layout/vProcess5"/>
    <dgm:cxn modelId="{A14469D5-B944-4908-8C94-04CA1BA34F1A}" type="presOf" srcId="{574CE652-89A6-413E-8E64-A71A3AB0DD92}" destId="{3A069F51-DBF7-4698-8DD3-E87A022B10CF}" srcOrd="0" destOrd="0" presId="urn:microsoft.com/office/officeart/2005/8/layout/vProcess5"/>
    <dgm:cxn modelId="{8F2D6010-6109-4E29-9523-8F82ACFAC4B2}" type="presOf" srcId="{ED14E742-90F4-400C-89A2-7AEC47C72282}" destId="{C39700E9-99F3-438F-8AF2-7AC5E6384676}" srcOrd="0" destOrd="0" presId="urn:microsoft.com/office/officeart/2005/8/layout/vProcess5"/>
    <dgm:cxn modelId="{9A29DD72-E76F-4048-9BFE-7C8C90664556}" type="presOf" srcId="{67059FF2-469D-401C-8B5F-5F5CC62A4CE4}" destId="{A467BC6B-8472-4307-AD66-F3DA8D354F65}" srcOrd="0" destOrd="0" presId="urn:microsoft.com/office/officeart/2005/8/layout/vProcess5"/>
    <dgm:cxn modelId="{27D00620-DDF8-434B-8853-886F45483609}" type="presOf" srcId="{B7A5F7F5-7408-43FB-99B2-D4D7265354B3}" destId="{D99FC6EE-D81E-426F-BF8B-4B262032D0F6}" srcOrd="0" destOrd="0" presId="urn:microsoft.com/office/officeart/2005/8/layout/vProcess5"/>
    <dgm:cxn modelId="{2E86A335-750E-452C-BFD2-63320C86FD27}" srcId="{F5C54964-7951-41E2-BF22-80C005D9EB41}" destId="{67059FF2-469D-401C-8B5F-5F5CC62A4CE4}" srcOrd="1" destOrd="0" parTransId="{77B4A046-760E-4AEF-B0FA-6602ED66F397}" sibTransId="{574CE652-89A6-413E-8E64-A71A3AB0DD92}"/>
    <dgm:cxn modelId="{ECA1327B-7469-4758-8C5E-810403431CE8}" srcId="{F5C54964-7951-41E2-BF22-80C005D9EB41}" destId="{502ACC1F-7027-4CED-AEFB-D78DF1E40B5D}" srcOrd="2" destOrd="0" parTransId="{50D6470F-914C-417D-8999-8BFB273BEE3D}" sibTransId="{A55CE616-A7C3-4B60-AD96-E925867CB2C5}"/>
    <dgm:cxn modelId="{3B943C1E-F13A-4FA8-AC59-237B1C189E15}" type="presOf" srcId="{5BBD20FC-F8A0-44EA-8BE6-8F3A1BE3DACF}" destId="{5CA1F9B0-10D7-4056-9FAF-77B0604C6A2F}" srcOrd="0" destOrd="0" presId="urn:microsoft.com/office/officeart/2005/8/layout/vProcess5"/>
    <dgm:cxn modelId="{3E9EA232-53F4-4313-8E98-6936D2066534}" type="presOf" srcId="{F5C54964-7951-41E2-BF22-80C005D9EB41}" destId="{F9594200-0604-4093-BA9C-8495DA6E329F}" srcOrd="0" destOrd="0" presId="urn:microsoft.com/office/officeart/2005/8/layout/vProcess5"/>
    <dgm:cxn modelId="{8C2B29A3-4FB0-47AB-B97B-BC0AE7F2B546}" type="presOf" srcId="{A55CE616-A7C3-4B60-AD96-E925867CB2C5}" destId="{D6F87374-94E2-46E9-B06D-78050F689F65}" srcOrd="0" destOrd="0" presId="urn:microsoft.com/office/officeart/2005/8/layout/vProcess5"/>
    <dgm:cxn modelId="{02A9F802-27A4-442E-867C-B6D9FE68A44F}" srcId="{F5C54964-7951-41E2-BF22-80C005D9EB41}" destId="{5BBD20FC-F8A0-44EA-8BE6-8F3A1BE3DACF}" srcOrd="0" destOrd="0" parTransId="{AE8ABEA8-A72B-4839-9CBB-E87500464C63}" sibTransId="{ED14E742-90F4-400C-89A2-7AEC47C72282}"/>
    <dgm:cxn modelId="{C49E91E9-2C43-4495-855D-50F30A792F1D}" type="presOf" srcId="{5BBD20FC-F8A0-44EA-8BE6-8F3A1BE3DACF}" destId="{FB57C540-80B9-425A-95B7-AD51ED451D8E}" srcOrd="1" destOrd="0" presId="urn:microsoft.com/office/officeart/2005/8/layout/vProcess5"/>
    <dgm:cxn modelId="{767C9D1E-B18A-4E81-B309-A771104422C6}" type="presOf" srcId="{502ACC1F-7027-4CED-AEFB-D78DF1E40B5D}" destId="{DC0520AF-247E-46D7-9003-72F7D1679C4D}" srcOrd="1" destOrd="0" presId="urn:microsoft.com/office/officeart/2005/8/layout/vProcess5"/>
    <dgm:cxn modelId="{9B5D1625-7CC3-4C2B-BE2F-B3CD0BACB6F9}" type="presParOf" srcId="{F9594200-0604-4093-BA9C-8495DA6E329F}" destId="{D39C9E19-FD99-4789-BDB5-F73C1B267BED}" srcOrd="0" destOrd="0" presId="urn:microsoft.com/office/officeart/2005/8/layout/vProcess5"/>
    <dgm:cxn modelId="{DDAAA16A-7839-4824-8126-B55CC75F6EB6}" type="presParOf" srcId="{F9594200-0604-4093-BA9C-8495DA6E329F}" destId="{5CA1F9B0-10D7-4056-9FAF-77B0604C6A2F}" srcOrd="1" destOrd="0" presId="urn:microsoft.com/office/officeart/2005/8/layout/vProcess5"/>
    <dgm:cxn modelId="{AFC3AA27-EBAB-464F-8102-4479EBA82F6D}" type="presParOf" srcId="{F9594200-0604-4093-BA9C-8495DA6E329F}" destId="{A467BC6B-8472-4307-AD66-F3DA8D354F65}" srcOrd="2" destOrd="0" presId="urn:microsoft.com/office/officeart/2005/8/layout/vProcess5"/>
    <dgm:cxn modelId="{0A56D071-D4C9-4720-B2FE-42F235AF1E3E}" type="presParOf" srcId="{F9594200-0604-4093-BA9C-8495DA6E329F}" destId="{54D0B4CE-DF7D-4124-A0B9-E7B893DC247B}" srcOrd="3" destOrd="0" presId="urn:microsoft.com/office/officeart/2005/8/layout/vProcess5"/>
    <dgm:cxn modelId="{26FD7225-77C4-4CE1-B696-9E657A9E2BC8}" type="presParOf" srcId="{F9594200-0604-4093-BA9C-8495DA6E329F}" destId="{D99FC6EE-D81E-426F-BF8B-4B262032D0F6}" srcOrd="4" destOrd="0" presId="urn:microsoft.com/office/officeart/2005/8/layout/vProcess5"/>
    <dgm:cxn modelId="{2B4215AC-38FE-4E7B-B7FB-AB43B82E2405}" type="presParOf" srcId="{F9594200-0604-4093-BA9C-8495DA6E329F}" destId="{C39700E9-99F3-438F-8AF2-7AC5E6384676}" srcOrd="5" destOrd="0" presId="urn:microsoft.com/office/officeart/2005/8/layout/vProcess5"/>
    <dgm:cxn modelId="{6121A628-770A-4A76-8657-329FEE21BD6C}" type="presParOf" srcId="{F9594200-0604-4093-BA9C-8495DA6E329F}" destId="{3A069F51-DBF7-4698-8DD3-E87A022B10CF}" srcOrd="6" destOrd="0" presId="urn:microsoft.com/office/officeart/2005/8/layout/vProcess5"/>
    <dgm:cxn modelId="{942BB8A2-E2BB-4E8F-9F22-E2EA012A41C4}" type="presParOf" srcId="{F9594200-0604-4093-BA9C-8495DA6E329F}" destId="{D6F87374-94E2-46E9-B06D-78050F689F65}" srcOrd="7" destOrd="0" presId="urn:microsoft.com/office/officeart/2005/8/layout/vProcess5"/>
    <dgm:cxn modelId="{BBF21306-374C-453B-BA98-320C72FCBA6F}" type="presParOf" srcId="{F9594200-0604-4093-BA9C-8495DA6E329F}" destId="{FB57C540-80B9-425A-95B7-AD51ED451D8E}" srcOrd="8" destOrd="0" presId="urn:microsoft.com/office/officeart/2005/8/layout/vProcess5"/>
    <dgm:cxn modelId="{F59F6A34-A457-4819-871A-3062DD5C1C8A}" type="presParOf" srcId="{F9594200-0604-4093-BA9C-8495DA6E329F}" destId="{4CCFD858-180F-46CD-BE7D-F18E60A4F951}" srcOrd="9" destOrd="0" presId="urn:microsoft.com/office/officeart/2005/8/layout/vProcess5"/>
    <dgm:cxn modelId="{96177DC9-599C-4FD9-AD85-205D4F038B71}" type="presParOf" srcId="{F9594200-0604-4093-BA9C-8495DA6E329F}" destId="{DC0520AF-247E-46D7-9003-72F7D1679C4D}" srcOrd="10" destOrd="0" presId="urn:microsoft.com/office/officeart/2005/8/layout/vProcess5"/>
    <dgm:cxn modelId="{C4A07A51-95FB-45D8-868D-ACED17FEF1EC}" type="presParOf" srcId="{F9594200-0604-4093-BA9C-8495DA6E329F}" destId="{BE468D6A-4E4F-4440-BFA2-3542D1FF00A5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71272A4-8F20-442C-953F-6B5AE4F4A6B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B7CEF31-2103-4EF8-BAD0-BB5A31774D0B}">
      <dgm:prSet phldrT="[Текст]" custT="1"/>
      <dgm:spPr/>
      <dgm:t>
        <a:bodyPr/>
        <a:lstStyle/>
        <a:p>
          <a:r>
            <a:rPr lang="ru-RU" sz="2800" b="1" dirty="0" smtClean="0"/>
            <a:t>Бухгалтерские издержки</a:t>
          </a:r>
          <a:endParaRPr lang="ru-RU" sz="2800" b="1" dirty="0"/>
        </a:p>
      </dgm:t>
    </dgm:pt>
    <dgm:pt modelId="{8464678E-2678-4A98-806D-BFE400D6DED6}" type="sibTrans" cxnId="{E3A5808A-F5C5-4468-9D24-27146164B6E5}">
      <dgm:prSet/>
      <dgm:spPr/>
      <dgm:t>
        <a:bodyPr/>
        <a:lstStyle/>
        <a:p>
          <a:endParaRPr lang="ru-RU"/>
        </a:p>
      </dgm:t>
    </dgm:pt>
    <dgm:pt modelId="{A02CBE16-C7CF-4CDD-BF2B-902D8C3268C8}" type="parTrans" cxnId="{E3A5808A-F5C5-4468-9D24-27146164B6E5}">
      <dgm:prSet/>
      <dgm:spPr/>
      <dgm:t>
        <a:bodyPr/>
        <a:lstStyle/>
        <a:p>
          <a:endParaRPr lang="ru-RU"/>
        </a:p>
      </dgm:t>
    </dgm:pt>
    <dgm:pt modelId="{12A4CB46-E585-4ECF-AF7B-0CB310650C01}">
      <dgm:prSet custT="1"/>
      <dgm:spPr/>
      <dgm:t>
        <a:bodyPr/>
        <a:lstStyle/>
        <a:p>
          <a:endParaRPr lang="ru-RU" sz="13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F9FAB60A-08AD-4141-8560-43AC375BF8E3}" type="sibTrans" cxnId="{D2E87B8E-013E-436B-9FA7-A428A423151C}">
      <dgm:prSet/>
      <dgm:spPr/>
      <dgm:t>
        <a:bodyPr/>
        <a:lstStyle/>
        <a:p>
          <a:endParaRPr lang="ru-RU"/>
        </a:p>
      </dgm:t>
    </dgm:pt>
    <dgm:pt modelId="{81F81E3D-FDBE-410E-96AD-C68986E7BCAD}" type="parTrans" cxnId="{D2E87B8E-013E-436B-9FA7-A428A423151C}">
      <dgm:prSet/>
      <dgm:spPr/>
      <dgm:t>
        <a:bodyPr/>
        <a:lstStyle/>
        <a:p>
          <a:endParaRPr lang="ru-RU"/>
        </a:p>
      </dgm:t>
    </dgm:pt>
    <dgm:pt modelId="{A9B8A75A-F186-47AC-B108-9D5A7E33E5FB}">
      <dgm:prSet phldrT="[Текст]" custT="1"/>
      <dgm:spPr/>
      <dgm:t>
        <a:bodyPr/>
        <a:lstStyle/>
        <a:p>
          <a:r>
            <a:rPr lang="ru-RU" sz="20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 Сумма выплат, осуществленных владельцам ресурсов и отраженных в бухгалтерской отчетности</a:t>
          </a:r>
          <a:endParaRPr lang="ru-RU" sz="13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1C04247F-349B-43E7-A981-5A2E7997CCCF}" type="sibTrans" cxnId="{9B7D7DF7-D50F-4E74-A2D5-D52181FF3CD4}">
      <dgm:prSet/>
      <dgm:spPr/>
      <dgm:t>
        <a:bodyPr/>
        <a:lstStyle/>
        <a:p>
          <a:endParaRPr lang="ru-RU"/>
        </a:p>
      </dgm:t>
    </dgm:pt>
    <dgm:pt modelId="{71A754F5-CBE9-47B4-9FA0-3411E1C78AEF}" type="parTrans" cxnId="{9B7D7DF7-D50F-4E74-A2D5-D52181FF3CD4}">
      <dgm:prSet/>
      <dgm:spPr/>
      <dgm:t>
        <a:bodyPr/>
        <a:lstStyle/>
        <a:p>
          <a:endParaRPr lang="ru-RU"/>
        </a:p>
      </dgm:t>
    </dgm:pt>
    <dgm:pt modelId="{C9ED02E2-726E-43BF-A2B9-04EFD79E0148}">
      <dgm:prSet phldrT="[Текст]" custT="1"/>
      <dgm:spPr/>
      <dgm:t>
        <a:bodyPr/>
        <a:lstStyle/>
        <a:p>
          <a:r>
            <a:rPr lang="ru-RU" sz="2600" b="1" dirty="0" smtClean="0"/>
            <a:t>Альтернативные</a:t>
          </a:r>
          <a:r>
            <a:rPr lang="ru-RU" sz="2700" b="1" dirty="0" smtClean="0"/>
            <a:t>  </a:t>
          </a:r>
        </a:p>
        <a:p>
          <a:r>
            <a:rPr lang="ru-RU" sz="2800" b="1" dirty="0" smtClean="0"/>
            <a:t>издержки</a:t>
          </a:r>
          <a:endParaRPr lang="ru-RU" sz="2800" b="1" dirty="0"/>
        </a:p>
      </dgm:t>
    </dgm:pt>
    <dgm:pt modelId="{E7CCD6A1-3EAF-43B3-98F3-8F7A8F26A5E0}" type="sibTrans" cxnId="{0C380FF8-DFD3-4636-BFB0-FDE2AA0C489C}">
      <dgm:prSet/>
      <dgm:spPr/>
      <dgm:t>
        <a:bodyPr/>
        <a:lstStyle/>
        <a:p>
          <a:endParaRPr lang="ru-RU"/>
        </a:p>
      </dgm:t>
    </dgm:pt>
    <dgm:pt modelId="{6A02A9F9-DD32-4E41-9900-6D31759A8126}" type="parTrans" cxnId="{0C380FF8-DFD3-4636-BFB0-FDE2AA0C489C}">
      <dgm:prSet/>
      <dgm:spPr/>
      <dgm:t>
        <a:bodyPr/>
        <a:lstStyle/>
        <a:p>
          <a:endParaRPr lang="ru-RU"/>
        </a:p>
      </dgm:t>
    </dgm:pt>
    <dgm:pt modelId="{E2B377C3-7FEE-42C9-A7BE-E3037BF8ECBE}">
      <dgm:prSet phldrT="[Текст]" custT="1"/>
      <dgm:spPr/>
      <dgm:t>
        <a:bodyPr/>
        <a:lstStyle/>
        <a:p>
          <a:r>
            <a:rPr lang="ru-RU" sz="2000" b="1" i="0" dirty="0" smtClean="0">
              <a:latin typeface="Verdana" pitchFamily="34" charset="0"/>
              <a:ea typeface="Verdana" pitchFamily="34" charset="0"/>
              <a:cs typeface="Verdana" pitchFamily="34" charset="0"/>
            </a:rPr>
            <a:t>ценность других благ, которые можно было бы получить при наиболее выгодном из всех возможных альтернативных способов использования данного ресурса</a:t>
          </a:r>
          <a:endParaRPr lang="ru-RU" sz="2000" b="1" i="0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311B45F6-8B22-4267-B119-40F52BF79FA0}" type="sibTrans" cxnId="{D7245943-FFCE-4425-A280-E33D5D2D343D}">
      <dgm:prSet/>
      <dgm:spPr/>
      <dgm:t>
        <a:bodyPr/>
        <a:lstStyle/>
        <a:p>
          <a:endParaRPr lang="ru-RU"/>
        </a:p>
      </dgm:t>
    </dgm:pt>
    <dgm:pt modelId="{065DDBF1-821E-43CD-9575-564E937E8B3F}" type="parTrans" cxnId="{D7245943-FFCE-4425-A280-E33D5D2D343D}">
      <dgm:prSet/>
      <dgm:spPr/>
      <dgm:t>
        <a:bodyPr/>
        <a:lstStyle/>
        <a:p>
          <a:endParaRPr lang="ru-RU"/>
        </a:p>
      </dgm:t>
    </dgm:pt>
    <dgm:pt modelId="{C6E441D3-B4F3-40AA-9B93-433C3A9AA3D6}" type="pres">
      <dgm:prSet presAssocID="{E71272A4-8F20-442C-953F-6B5AE4F4A6B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F2D764-FC28-45FD-8FE9-34A00C5924F6}" type="pres">
      <dgm:prSet presAssocID="{DB7CEF31-2103-4EF8-BAD0-BB5A31774D0B}" presName="linNode" presStyleCnt="0"/>
      <dgm:spPr/>
    </dgm:pt>
    <dgm:pt modelId="{1C01E749-5574-4808-A9FC-29CC8BAE872A}" type="pres">
      <dgm:prSet presAssocID="{DB7CEF31-2103-4EF8-BAD0-BB5A31774D0B}" presName="parentText" presStyleLbl="node1" presStyleIdx="0" presStyleCnt="2" custLinFactNeighborX="-144" custLinFactNeighborY="-635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BDA8E9-7831-4C66-BBD2-836D7154CA69}" type="pres">
      <dgm:prSet presAssocID="{DB7CEF31-2103-4EF8-BAD0-BB5A31774D0B}" presName="descendantText" presStyleLbl="alignAccFollowNode1" presStyleIdx="0" presStyleCnt="2" custScaleX="97378" custScaleY="118088" custLinFactNeighborX="1844" custLinFactNeighborY="-107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6A4C19-09B9-4C04-BC58-E93611EB80E7}" type="pres">
      <dgm:prSet presAssocID="{8464678E-2678-4A98-806D-BFE400D6DED6}" presName="sp" presStyleCnt="0"/>
      <dgm:spPr/>
    </dgm:pt>
    <dgm:pt modelId="{6F76A3E3-98F1-4F03-9847-EB42027CEBD6}" type="pres">
      <dgm:prSet presAssocID="{C9ED02E2-726E-43BF-A2B9-04EFD79E0148}" presName="linNode" presStyleCnt="0"/>
      <dgm:spPr/>
    </dgm:pt>
    <dgm:pt modelId="{D7950679-C8D6-4096-85D2-23846384D591}" type="pres">
      <dgm:prSet presAssocID="{C9ED02E2-726E-43BF-A2B9-04EFD79E0148}" presName="parentText" presStyleLbl="node1" presStyleIdx="1" presStyleCnt="2" custScaleX="10557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207853-9036-4742-8368-5A221D0E974B}" type="pres">
      <dgm:prSet presAssocID="{C9ED02E2-726E-43BF-A2B9-04EFD79E0148}" presName="descendantText" presStyleLbl="alignAccFollowNode1" presStyleIdx="1" presStyleCnt="2" custScaleX="94792" custScaleY="116362" custLinFactNeighborX="3225" custLinFactNeighborY="-1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9E60920-F5D6-454F-900F-E3AD7125CF8E}" type="presOf" srcId="{A9B8A75A-F186-47AC-B108-9D5A7E33E5FB}" destId="{88BDA8E9-7831-4C66-BBD2-836D7154CA69}" srcOrd="0" destOrd="0" presId="urn:microsoft.com/office/officeart/2005/8/layout/vList5"/>
    <dgm:cxn modelId="{D7245943-FFCE-4425-A280-E33D5D2D343D}" srcId="{C9ED02E2-726E-43BF-A2B9-04EFD79E0148}" destId="{E2B377C3-7FEE-42C9-A7BE-E3037BF8ECBE}" srcOrd="0" destOrd="0" parTransId="{065DDBF1-821E-43CD-9575-564E937E8B3F}" sibTransId="{311B45F6-8B22-4267-B119-40F52BF79FA0}"/>
    <dgm:cxn modelId="{9EEF7BF6-FFCF-4E7D-BE04-6BA7471A94A7}" type="presOf" srcId="{C9ED02E2-726E-43BF-A2B9-04EFD79E0148}" destId="{D7950679-C8D6-4096-85D2-23846384D591}" srcOrd="0" destOrd="0" presId="urn:microsoft.com/office/officeart/2005/8/layout/vList5"/>
    <dgm:cxn modelId="{E3A5808A-F5C5-4468-9D24-27146164B6E5}" srcId="{E71272A4-8F20-442C-953F-6B5AE4F4A6B7}" destId="{DB7CEF31-2103-4EF8-BAD0-BB5A31774D0B}" srcOrd="0" destOrd="0" parTransId="{A02CBE16-C7CF-4CDD-BF2B-902D8C3268C8}" sibTransId="{8464678E-2678-4A98-806D-BFE400D6DED6}"/>
    <dgm:cxn modelId="{0C380FF8-DFD3-4636-BFB0-FDE2AA0C489C}" srcId="{E71272A4-8F20-442C-953F-6B5AE4F4A6B7}" destId="{C9ED02E2-726E-43BF-A2B9-04EFD79E0148}" srcOrd="1" destOrd="0" parTransId="{6A02A9F9-DD32-4E41-9900-6D31759A8126}" sibTransId="{E7CCD6A1-3EAF-43B3-98F3-8F7A8F26A5E0}"/>
    <dgm:cxn modelId="{D2E87B8E-013E-436B-9FA7-A428A423151C}" srcId="{DB7CEF31-2103-4EF8-BAD0-BB5A31774D0B}" destId="{12A4CB46-E585-4ECF-AF7B-0CB310650C01}" srcOrd="1" destOrd="0" parTransId="{81F81E3D-FDBE-410E-96AD-C68986E7BCAD}" sibTransId="{F9FAB60A-08AD-4141-8560-43AC375BF8E3}"/>
    <dgm:cxn modelId="{7D6E232E-172A-452E-A87B-81641022DEE4}" type="presOf" srcId="{E2B377C3-7FEE-42C9-A7BE-E3037BF8ECBE}" destId="{5E207853-9036-4742-8368-5A221D0E974B}" srcOrd="0" destOrd="0" presId="urn:microsoft.com/office/officeart/2005/8/layout/vList5"/>
    <dgm:cxn modelId="{9B7D7DF7-D50F-4E74-A2D5-D52181FF3CD4}" srcId="{DB7CEF31-2103-4EF8-BAD0-BB5A31774D0B}" destId="{A9B8A75A-F186-47AC-B108-9D5A7E33E5FB}" srcOrd="0" destOrd="0" parTransId="{71A754F5-CBE9-47B4-9FA0-3411E1C78AEF}" sibTransId="{1C04247F-349B-43E7-A981-5A2E7997CCCF}"/>
    <dgm:cxn modelId="{87435686-15E8-486A-BF47-852656603A90}" type="presOf" srcId="{DB7CEF31-2103-4EF8-BAD0-BB5A31774D0B}" destId="{1C01E749-5574-4808-A9FC-29CC8BAE872A}" srcOrd="0" destOrd="0" presId="urn:microsoft.com/office/officeart/2005/8/layout/vList5"/>
    <dgm:cxn modelId="{C2B4CB8F-EE03-403C-9518-FE4450C0EEF8}" type="presOf" srcId="{12A4CB46-E585-4ECF-AF7B-0CB310650C01}" destId="{88BDA8E9-7831-4C66-BBD2-836D7154CA69}" srcOrd="0" destOrd="1" presId="urn:microsoft.com/office/officeart/2005/8/layout/vList5"/>
    <dgm:cxn modelId="{13F3F52E-305C-4E94-A0FF-D67B70D09E39}" type="presOf" srcId="{E71272A4-8F20-442C-953F-6B5AE4F4A6B7}" destId="{C6E441D3-B4F3-40AA-9B93-433C3A9AA3D6}" srcOrd="0" destOrd="0" presId="urn:microsoft.com/office/officeart/2005/8/layout/vList5"/>
    <dgm:cxn modelId="{0707294C-66ED-4552-91AB-73B0BAF00B7D}" type="presParOf" srcId="{C6E441D3-B4F3-40AA-9B93-433C3A9AA3D6}" destId="{D5F2D764-FC28-45FD-8FE9-34A00C5924F6}" srcOrd="0" destOrd="0" presId="urn:microsoft.com/office/officeart/2005/8/layout/vList5"/>
    <dgm:cxn modelId="{92DDCB59-27F9-4403-91AB-DC678AA56DA2}" type="presParOf" srcId="{D5F2D764-FC28-45FD-8FE9-34A00C5924F6}" destId="{1C01E749-5574-4808-A9FC-29CC8BAE872A}" srcOrd="0" destOrd="0" presId="urn:microsoft.com/office/officeart/2005/8/layout/vList5"/>
    <dgm:cxn modelId="{F02B3276-7F2F-4170-B37B-2E5BC90A3D5C}" type="presParOf" srcId="{D5F2D764-FC28-45FD-8FE9-34A00C5924F6}" destId="{88BDA8E9-7831-4C66-BBD2-836D7154CA69}" srcOrd="1" destOrd="0" presId="urn:microsoft.com/office/officeart/2005/8/layout/vList5"/>
    <dgm:cxn modelId="{24D9E200-8604-4852-BD1A-1969C2A7C161}" type="presParOf" srcId="{C6E441D3-B4F3-40AA-9B93-433C3A9AA3D6}" destId="{406A4C19-09B9-4C04-BC58-E93611EB80E7}" srcOrd="1" destOrd="0" presId="urn:microsoft.com/office/officeart/2005/8/layout/vList5"/>
    <dgm:cxn modelId="{BE9769E4-1495-4475-8A58-BC2D0924EF1F}" type="presParOf" srcId="{C6E441D3-B4F3-40AA-9B93-433C3A9AA3D6}" destId="{6F76A3E3-98F1-4F03-9847-EB42027CEBD6}" srcOrd="2" destOrd="0" presId="urn:microsoft.com/office/officeart/2005/8/layout/vList5"/>
    <dgm:cxn modelId="{22070DC2-73A7-4DC2-A76E-FE5820EB46BD}" type="presParOf" srcId="{6F76A3E3-98F1-4F03-9847-EB42027CEBD6}" destId="{D7950679-C8D6-4096-85D2-23846384D591}" srcOrd="0" destOrd="0" presId="urn:microsoft.com/office/officeart/2005/8/layout/vList5"/>
    <dgm:cxn modelId="{B04BFB6B-998E-4CE4-BA4F-148181D07E23}" type="presParOf" srcId="{6F76A3E3-98F1-4F03-9847-EB42027CEBD6}" destId="{5E207853-9036-4742-8368-5A221D0E974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71272A4-8F20-442C-953F-6B5AE4F4A6B7}" type="doc">
      <dgm:prSet loTypeId="urn:microsoft.com/office/officeart/2005/8/layout/vList5" loCatId="list" qsTypeId="urn:microsoft.com/office/officeart/2005/8/quickstyle/simple1#4" qsCatId="simple" csTypeId="urn:microsoft.com/office/officeart/2005/8/colors/accent1_2#4" csCatId="accent1" phldr="1"/>
      <dgm:spPr/>
      <dgm:t>
        <a:bodyPr/>
        <a:lstStyle/>
        <a:p>
          <a:endParaRPr lang="ru-RU"/>
        </a:p>
      </dgm:t>
    </dgm:pt>
    <dgm:pt modelId="{DB7CEF31-2103-4EF8-BAD0-BB5A31774D0B}">
      <dgm:prSet phldrT="[Текст]" custT="1"/>
      <dgm:spPr/>
      <dgm:t>
        <a:bodyPr/>
        <a:lstStyle/>
        <a:p>
          <a:r>
            <a:rPr lang="ru-RU" sz="2400" b="1" dirty="0"/>
            <a:t>Бухгалтерская прибыль</a:t>
          </a:r>
        </a:p>
      </dgm:t>
    </dgm:pt>
    <dgm:pt modelId="{A02CBE16-C7CF-4CDD-BF2B-902D8C3268C8}" type="parTrans" cxnId="{E3A5808A-F5C5-4468-9D24-27146164B6E5}">
      <dgm:prSet/>
      <dgm:spPr/>
      <dgm:t>
        <a:bodyPr/>
        <a:lstStyle/>
        <a:p>
          <a:endParaRPr lang="ru-RU"/>
        </a:p>
      </dgm:t>
    </dgm:pt>
    <dgm:pt modelId="{8464678E-2678-4A98-806D-BFE400D6DED6}" type="sibTrans" cxnId="{E3A5808A-F5C5-4468-9D24-27146164B6E5}">
      <dgm:prSet/>
      <dgm:spPr/>
      <dgm:t>
        <a:bodyPr/>
        <a:lstStyle/>
        <a:p>
          <a:endParaRPr lang="ru-RU"/>
        </a:p>
      </dgm:t>
    </dgm:pt>
    <dgm:pt modelId="{E2B377C3-7FEE-42C9-A7BE-E3037BF8ECBE}">
      <dgm:prSet phldrT="[Текст]" custT="1"/>
      <dgm:spPr/>
      <dgm:t>
        <a:bodyPr/>
        <a:lstStyle/>
        <a:p>
          <a:r>
            <a:rPr lang="ru-RU" sz="1800" b="1" dirty="0">
              <a:latin typeface="Verdana" pitchFamily="34" charset="0"/>
              <a:ea typeface="SimSun-ExtB" pitchFamily="49" charset="-122"/>
              <a:cs typeface="Verdana" pitchFamily="34" charset="0"/>
            </a:rPr>
            <a:t>Разница между валовой выручкой и экономическими издержками фирмы</a:t>
          </a:r>
        </a:p>
      </dgm:t>
    </dgm:pt>
    <dgm:pt modelId="{065DDBF1-821E-43CD-9575-564E937E8B3F}" type="parTrans" cxnId="{D7245943-FFCE-4425-A280-E33D5D2D343D}">
      <dgm:prSet/>
      <dgm:spPr/>
      <dgm:t>
        <a:bodyPr/>
        <a:lstStyle/>
        <a:p>
          <a:endParaRPr lang="ru-RU"/>
        </a:p>
      </dgm:t>
    </dgm:pt>
    <dgm:pt modelId="{311B45F6-8B22-4267-B119-40F52BF79FA0}" type="sibTrans" cxnId="{D7245943-FFCE-4425-A280-E33D5D2D343D}">
      <dgm:prSet/>
      <dgm:spPr/>
      <dgm:t>
        <a:bodyPr/>
        <a:lstStyle/>
        <a:p>
          <a:endParaRPr lang="ru-RU"/>
        </a:p>
      </dgm:t>
    </dgm:pt>
    <dgm:pt modelId="{EC4CDA45-B345-40CC-B722-0024293FD7D7}">
      <dgm:prSet phldrT="[Текст]" custT="1"/>
      <dgm:spPr/>
      <dgm:t>
        <a:bodyPr/>
        <a:lstStyle/>
        <a:p>
          <a:r>
            <a:rPr lang="ru-RU" sz="2400" b="1" dirty="0"/>
            <a:t>Нормальная прибыль</a:t>
          </a:r>
        </a:p>
      </dgm:t>
    </dgm:pt>
    <dgm:pt modelId="{589A302B-BC00-438F-BA97-B4F9B6180D0A}" type="parTrans" cxnId="{95A13AD3-58F6-411C-95DA-C5E4F8661719}">
      <dgm:prSet/>
      <dgm:spPr/>
      <dgm:t>
        <a:bodyPr/>
        <a:lstStyle/>
        <a:p>
          <a:endParaRPr lang="ru-RU"/>
        </a:p>
      </dgm:t>
    </dgm:pt>
    <dgm:pt modelId="{B663B938-4700-46BE-A061-CA264ABB5B2B}" type="sibTrans" cxnId="{95A13AD3-58F6-411C-95DA-C5E4F8661719}">
      <dgm:prSet/>
      <dgm:spPr/>
      <dgm:t>
        <a:bodyPr/>
        <a:lstStyle/>
        <a:p>
          <a:endParaRPr lang="ru-RU"/>
        </a:p>
      </dgm:t>
    </dgm:pt>
    <dgm:pt modelId="{0C6B636E-CAA5-4D27-BF40-9A881A18DADD}">
      <dgm:prSet phldrT="[Текст]" custT="1"/>
      <dgm:spPr/>
      <dgm:t>
        <a:bodyPr/>
        <a:lstStyle/>
        <a:p>
          <a:r>
            <a:rPr lang="ru-RU" sz="1800" b="1" i="0" dirty="0"/>
            <a:t>Минимальный уровень прибыльности</a:t>
          </a:r>
          <a:r>
            <a:rPr lang="ru-RU" sz="1800" b="0" i="0" dirty="0"/>
            <a:t>, </a:t>
          </a:r>
          <a:r>
            <a:rPr lang="ru-RU" sz="1800" b="1" i="0" dirty="0"/>
            <a:t>достаточный для того, чтобы владельцы предприятия считали для себя выгодным продолжение занятий данным видом бизнеса (равна альтернативным издержкам)</a:t>
          </a:r>
          <a:endParaRPr lang="ru-RU" sz="1800" b="1" i="0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64960B4D-CEC0-485D-A990-755C77E9D7D0}" type="parTrans" cxnId="{9F9F7504-BEB6-47B8-82A1-ECD52E84BA5C}">
      <dgm:prSet/>
      <dgm:spPr/>
      <dgm:t>
        <a:bodyPr/>
        <a:lstStyle/>
        <a:p>
          <a:endParaRPr lang="ru-RU"/>
        </a:p>
      </dgm:t>
    </dgm:pt>
    <dgm:pt modelId="{49DB723B-7DCF-4E00-B26E-C3D0AAA476FA}" type="sibTrans" cxnId="{9F9F7504-BEB6-47B8-82A1-ECD52E84BA5C}">
      <dgm:prSet/>
      <dgm:spPr/>
      <dgm:t>
        <a:bodyPr/>
        <a:lstStyle/>
        <a:p>
          <a:endParaRPr lang="ru-RU"/>
        </a:p>
      </dgm:t>
    </dgm:pt>
    <dgm:pt modelId="{A9B8A75A-F186-47AC-B108-9D5A7E33E5FB}">
      <dgm:prSet phldrT="[Текст]" custT="1"/>
      <dgm:spPr/>
      <dgm:t>
        <a:bodyPr/>
        <a:lstStyle/>
        <a:p>
          <a:r>
            <a:rPr lang="ru-RU" sz="1800" b="1" dirty="0">
              <a:latin typeface="Verdana" pitchFamily="34" charset="0"/>
              <a:ea typeface="Verdana" pitchFamily="34" charset="0"/>
              <a:cs typeface="Verdana" pitchFamily="34" charset="0"/>
            </a:rPr>
            <a:t>Разница между валовой выручкой и бухгалтерскими издержками фирмы</a:t>
          </a:r>
        </a:p>
      </dgm:t>
    </dgm:pt>
    <dgm:pt modelId="{1C04247F-349B-43E7-A981-5A2E7997CCCF}" type="sibTrans" cxnId="{9B7D7DF7-D50F-4E74-A2D5-D52181FF3CD4}">
      <dgm:prSet/>
      <dgm:spPr/>
      <dgm:t>
        <a:bodyPr/>
        <a:lstStyle/>
        <a:p>
          <a:endParaRPr lang="ru-RU"/>
        </a:p>
      </dgm:t>
    </dgm:pt>
    <dgm:pt modelId="{71A754F5-CBE9-47B4-9FA0-3411E1C78AEF}" type="parTrans" cxnId="{9B7D7DF7-D50F-4E74-A2D5-D52181FF3CD4}">
      <dgm:prSet/>
      <dgm:spPr/>
      <dgm:t>
        <a:bodyPr/>
        <a:lstStyle/>
        <a:p>
          <a:endParaRPr lang="ru-RU"/>
        </a:p>
      </dgm:t>
    </dgm:pt>
    <dgm:pt modelId="{C9ED02E2-726E-43BF-A2B9-04EFD79E0148}">
      <dgm:prSet phldrT="[Текст]" custT="1"/>
      <dgm:spPr/>
      <dgm:t>
        <a:bodyPr/>
        <a:lstStyle/>
        <a:p>
          <a:r>
            <a:rPr lang="ru-RU" sz="2400" b="1" dirty="0"/>
            <a:t>Экономическая прибыль </a:t>
          </a:r>
        </a:p>
      </dgm:t>
    </dgm:pt>
    <dgm:pt modelId="{E7CCD6A1-3EAF-43B3-98F3-8F7A8F26A5E0}" type="sibTrans" cxnId="{0C380FF8-DFD3-4636-BFB0-FDE2AA0C489C}">
      <dgm:prSet/>
      <dgm:spPr/>
      <dgm:t>
        <a:bodyPr/>
        <a:lstStyle/>
        <a:p>
          <a:endParaRPr lang="ru-RU"/>
        </a:p>
      </dgm:t>
    </dgm:pt>
    <dgm:pt modelId="{6A02A9F9-DD32-4E41-9900-6D31759A8126}" type="parTrans" cxnId="{0C380FF8-DFD3-4636-BFB0-FDE2AA0C489C}">
      <dgm:prSet/>
      <dgm:spPr/>
      <dgm:t>
        <a:bodyPr/>
        <a:lstStyle/>
        <a:p>
          <a:endParaRPr lang="ru-RU"/>
        </a:p>
      </dgm:t>
    </dgm:pt>
    <dgm:pt modelId="{C6E441D3-B4F3-40AA-9B93-433C3A9AA3D6}" type="pres">
      <dgm:prSet presAssocID="{E71272A4-8F20-442C-953F-6B5AE4F4A6B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F2D764-FC28-45FD-8FE9-34A00C5924F6}" type="pres">
      <dgm:prSet presAssocID="{DB7CEF31-2103-4EF8-BAD0-BB5A31774D0B}" presName="linNode" presStyleCnt="0"/>
      <dgm:spPr/>
    </dgm:pt>
    <dgm:pt modelId="{1C01E749-5574-4808-A9FC-29CC8BAE872A}" type="pres">
      <dgm:prSet presAssocID="{DB7CEF31-2103-4EF8-BAD0-BB5A31774D0B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BDA8E9-7831-4C66-BBD2-836D7154CA69}" type="pres">
      <dgm:prSet presAssocID="{DB7CEF31-2103-4EF8-BAD0-BB5A31774D0B}" presName="descendantText" presStyleLbl="alignAccFollowNode1" presStyleIdx="0" presStyleCnt="3" custScaleX="97378" custScaleY="118088" custLinFactNeighborX="1844" custLinFactNeighborY="-107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6A4C19-09B9-4C04-BC58-E93611EB80E7}" type="pres">
      <dgm:prSet presAssocID="{8464678E-2678-4A98-806D-BFE400D6DED6}" presName="sp" presStyleCnt="0"/>
      <dgm:spPr/>
    </dgm:pt>
    <dgm:pt modelId="{6F76A3E3-98F1-4F03-9847-EB42027CEBD6}" type="pres">
      <dgm:prSet presAssocID="{C9ED02E2-726E-43BF-A2B9-04EFD79E0148}" presName="linNode" presStyleCnt="0"/>
      <dgm:spPr/>
    </dgm:pt>
    <dgm:pt modelId="{D7950679-C8D6-4096-85D2-23846384D591}" type="pres">
      <dgm:prSet presAssocID="{C9ED02E2-726E-43BF-A2B9-04EFD79E0148}" presName="parentText" presStyleLbl="node1" presStyleIdx="1" presStyleCnt="3" custLinFactNeighborX="1037" custLinFactNeighborY="252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207853-9036-4742-8368-5A221D0E974B}" type="pres">
      <dgm:prSet presAssocID="{C9ED02E2-726E-43BF-A2B9-04EFD79E0148}" presName="descendantText" presStyleLbl="alignAccFollowNode1" presStyleIdx="1" presStyleCnt="3" custScaleX="94792" custScaleY="99753" custLinFactNeighborX="1844" custLinFactNeighborY="-40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EC9575-157D-4279-B898-45AE803A5079}" type="pres">
      <dgm:prSet presAssocID="{E7CCD6A1-3EAF-43B3-98F3-8F7A8F26A5E0}" presName="sp" presStyleCnt="0"/>
      <dgm:spPr/>
    </dgm:pt>
    <dgm:pt modelId="{D346ED43-6DC4-4382-9DBF-F73ADDF30045}" type="pres">
      <dgm:prSet presAssocID="{EC4CDA45-B345-40CC-B722-0024293FD7D7}" presName="linNode" presStyleCnt="0"/>
      <dgm:spPr/>
    </dgm:pt>
    <dgm:pt modelId="{B81BA971-9CAF-459D-983F-C87EF76537AD}" type="pres">
      <dgm:prSet presAssocID="{EC4CDA45-B345-40CC-B722-0024293FD7D7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C25A89-143F-41F6-9B13-EFBC6AD96D19}" type="pres">
      <dgm:prSet presAssocID="{EC4CDA45-B345-40CC-B722-0024293FD7D7}" presName="descendantText" presStyleLbl="alignAccFollowNode1" presStyleIdx="2" presStyleCnt="3" custScaleX="102787" custScaleY="96159" custLinFactNeighborX="1837" custLinFactNeighborY="-98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11CB1B8-E429-47FF-A7E8-13A1F970D000}" type="presOf" srcId="{E71272A4-8F20-442C-953F-6B5AE4F4A6B7}" destId="{C6E441D3-B4F3-40AA-9B93-433C3A9AA3D6}" srcOrd="0" destOrd="0" presId="urn:microsoft.com/office/officeart/2005/8/layout/vList5"/>
    <dgm:cxn modelId="{D7245943-FFCE-4425-A280-E33D5D2D343D}" srcId="{C9ED02E2-726E-43BF-A2B9-04EFD79E0148}" destId="{E2B377C3-7FEE-42C9-A7BE-E3037BF8ECBE}" srcOrd="0" destOrd="0" parTransId="{065DDBF1-821E-43CD-9575-564E937E8B3F}" sibTransId="{311B45F6-8B22-4267-B119-40F52BF79FA0}"/>
    <dgm:cxn modelId="{631CC2F1-2FB4-41F2-95CD-F0AFA9D4746F}" type="presOf" srcId="{C9ED02E2-726E-43BF-A2B9-04EFD79E0148}" destId="{D7950679-C8D6-4096-85D2-23846384D591}" srcOrd="0" destOrd="0" presId="urn:microsoft.com/office/officeart/2005/8/layout/vList5"/>
    <dgm:cxn modelId="{E3A5808A-F5C5-4468-9D24-27146164B6E5}" srcId="{E71272A4-8F20-442C-953F-6B5AE4F4A6B7}" destId="{DB7CEF31-2103-4EF8-BAD0-BB5A31774D0B}" srcOrd="0" destOrd="0" parTransId="{A02CBE16-C7CF-4CDD-BF2B-902D8C3268C8}" sibTransId="{8464678E-2678-4A98-806D-BFE400D6DED6}"/>
    <dgm:cxn modelId="{0C380FF8-DFD3-4636-BFB0-FDE2AA0C489C}" srcId="{E71272A4-8F20-442C-953F-6B5AE4F4A6B7}" destId="{C9ED02E2-726E-43BF-A2B9-04EFD79E0148}" srcOrd="1" destOrd="0" parTransId="{6A02A9F9-DD32-4E41-9900-6D31759A8126}" sibTransId="{E7CCD6A1-3EAF-43B3-98F3-8F7A8F26A5E0}"/>
    <dgm:cxn modelId="{3B25DBFD-7903-49C8-A26B-E40014242F28}" type="presOf" srcId="{DB7CEF31-2103-4EF8-BAD0-BB5A31774D0B}" destId="{1C01E749-5574-4808-A9FC-29CC8BAE872A}" srcOrd="0" destOrd="0" presId="urn:microsoft.com/office/officeart/2005/8/layout/vList5"/>
    <dgm:cxn modelId="{305D7085-84DA-42A4-BE15-AD4A047A9547}" type="presOf" srcId="{EC4CDA45-B345-40CC-B722-0024293FD7D7}" destId="{B81BA971-9CAF-459D-983F-C87EF76537AD}" srcOrd="0" destOrd="0" presId="urn:microsoft.com/office/officeart/2005/8/layout/vList5"/>
    <dgm:cxn modelId="{9B7D7DF7-D50F-4E74-A2D5-D52181FF3CD4}" srcId="{DB7CEF31-2103-4EF8-BAD0-BB5A31774D0B}" destId="{A9B8A75A-F186-47AC-B108-9D5A7E33E5FB}" srcOrd="0" destOrd="0" parTransId="{71A754F5-CBE9-47B4-9FA0-3411E1C78AEF}" sibTransId="{1C04247F-349B-43E7-A981-5A2E7997CCCF}"/>
    <dgm:cxn modelId="{571756FA-563D-4752-A98D-386A2E1FED29}" type="presOf" srcId="{E2B377C3-7FEE-42C9-A7BE-E3037BF8ECBE}" destId="{5E207853-9036-4742-8368-5A221D0E974B}" srcOrd="0" destOrd="0" presId="urn:microsoft.com/office/officeart/2005/8/layout/vList5"/>
    <dgm:cxn modelId="{7AC0EE1F-98DB-4721-9835-61F96C20E469}" type="presOf" srcId="{0C6B636E-CAA5-4D27-BF40-9A881A18DADD}" destId="{25C25A89-143F-41F6-9B13-EFBC6AD96D19}" srcOrd="0" destOrd="0" presId="urn:microsoft.com/office/officeart/2005/8/layout/vList5"/>
    <dgm:cxn modelId="{9F9F7504-BEB6-47B8-82A1-ECD52E84BA5C}" srcId="{EC4CDA45-B345-40CC-B722-0024293FD7D7}" destId="{0C6B636E-CAA5-4D27-BF40-9A881A18DADD}" srcOrd="0" destOrd="0" parTransId="{64960B4D-CEC0-485D-A990-755C77E9D7D0}" sibTransId="{49DB723B-7DCF-4E00-B26E-C3D0AAA476FA}"/>
    <dgm:cxn modelId="{C22BC75E-BA43-44DB-9488-7E9A066DEA52}" type="presOf" srcId="{A9B8A75A-F186-47AC-B108-9D5A7E33E5FB}" destId="{88BDA8E9-7831-4C66-BBD2-836D7154CA69}" srcOrd="0" destOrd="0" presId="urn:microsoft.com/office/officeart/2005/8/layout/vList5"/>
    <dgm:cxn modelId="{95A13AD3-58F6-411C-95DA-C5E4F8661719}" srcId="{E71272A4-8F20-442C-953F-6B5AE4F4A6B7}" destId="{EC4CDA45-B345-40CC-B722-0024293FD7D7}" srcOrd="2" destOrd="0" parTransId="{589A302B-BC00-438F-BA97-B4F9B6180D0A}" sibTransId="{B663B938-4700-46BE-A061-CA264ABB5B2B}"/>
    <dgm:cxn modelId="{C0A18E06-56A4-48A7-9161-E4815C600C45}" type="presParOf" srcId="{C6E441D3-B4F3-40AA-9B93-433C3A9AA3D6}" destId="{D5F2D764-FC28-45FD-8FE9-34A00C5924F6}" srcOrd="0" destOrd="0" presId="urn:microsoft.com/office/officeart/2005/8/layout/vList5"/>
    <dgm:cxn modelId="{438C30C7-E073-4F34-AF96-45326C2F348E}" type="presParOf" srcId="{D5F2D764-FC28-45FD-8FE9-34A00C5924F6}" destId="{1C01E749-5574-4808-A9FC-29CC8BAE872A}" srcOrd="0" destOrd="0" presId="urn:microsoft.com/office/officeart/2005/8/layout/vList5"/>
    <dgm:cxn modelId="{19E8C350-0214-4F33-BEE1-FF5EB9C2DE8A}" type="presParOf" srcId="{D5F2D764-FC28-45FD-8FE9-34A00C5924F6}" destId="{88BDA8E9-7831-4C66-BBD2-836D7154CA69}" srcOrd="1" destOrd="0" presId="urn:microsoft.com/office/officeart/2005/8/layout/vList5"/>
    <dgm:cxn modelId="{82009742-6690-49EB-98C5-D7041002215B}" type="presParOf" srcId="{C6E441D3-B4F3-40AA-9B93-433C3A9AA3D6}" destId="{406A4C19-09B9-4C04-BC58-E93611EB80E7}" srcOrd="1" destOrd="0" presId="urn:microsoft.com/office/officeart/2005/8/layout/vList5"/>
    <dgm:cxn modelId="{34DEDFB6-84EE-4C74-97BB-3DA843FFB4E3}" type="presParOf" srcId="{C6E441D3-B4F3-40AA-9B93-433C3A9AA3D6}" destId="{6F76A3E3-98F1-4F03-9847-EB42027CEBD6}" srcOrd="2" destOrd="0" presId="urn:microsoft.com/office/officeart/2005/8/layout/vList5"/>
    <dgm:cxn modelId="{5C846AF3-60BE-43E8-843D-196FA9E0C63A}" type="presParOf" srcId="{6F76A3E3-98F1-4F03-9847-EB42027CEBD6}" destId="{D7950679-C8D6-4096-85D2-23846384D591}" srcOrd="0" destOrd="0" presId="urn:microsoft.com/office/officeart/2005/8/layout/vList5"/>
    <dgm:cxn modelId="{807782E9-3F23-4E26-AD12-7FD74A122F0F}" type="presParOf" srcId="{6F76A3E3-98F1-4F03-9847-EB42027CEBD6}" destId="{5E207853-9036-4742-8368-5A221D0E974B}" srcOrd="1" destOrd="0" presId="urn:microsoft.com/office/officeart/2005/8/layout/vList5"/>
    <dgm:cxn modelId="{588319AC-9195-4402-98BB-371592348746}" type="presParOf" srcId="{C6E441D3-B4F3-40AA-9B93-433C3A9AA3D6}" destId="{8DEC9575-157D-4279-B898-45AE803A5079}" srcOrd="3" destOrd="0" presId="urn:microsoft.com/office/officeart/2005/8/layout/vList5"/>
    <dgm:cxn modelId="{58828EF9-B631-4E4E-BD50-BCC8E299542F}" type="presParOf" srcId="{C6E441D3-B4F3-40AA-9B93-433C3A9AA3D6}" destId="{D346ED43-6DC4-4382-9DBF-F73ADDF30045}" srcOrd="4" destOrd="0" presId="urn:microsoft.com/office/officeart/2005/8/layout/vList5"/>
    <dgm:cxn modelId="{1B46F797-F587-4621-B011-AF431973B048}" type="presParOf" srcId="{D346ED43-6DC4-4382-9DBF-F73ADDF30045}" destId="{B81BA971-9CAF-459D-983F-C87EF76537AD}" srcOrd="0" destOrd="0" presId="urn:microsoft.com/office/officeart/2005/8/layout/vList5"/>
    <dgm:cxn modelId="{1E5F98CC-FF1B-484D-AC42-735AE236064A}" type="presParOf" srcId="{D346ED43-6DC4-4382-9DBF-F73ADDF30045}" destId="{25C25A89-143F-41F6-9B13-EFBC6AD96D1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FE32184-6917-4777-AF9D-9D78BA52ADC9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C734C83-ECE0-4382-A2F7-CC84461C41E4}">
      <dgm:prSet custT="1"/>
      <dgm:spPr/>
      <dgm:t>
        <a:bodyPr/>
        <a:lstStyle/>
        <a:p>
          <a:r>
            <a:rPr lang="ru-RU" sz="1800" b="1" dirty="0" smtClean="0"/>
            <a:t>демпинговые цены</a:t>
          </a:r>
          <a:r>
            <a:rPr lang="ru-RU" sz="1800" dirty="0" smtClean="0"/>
            <a:t> </a:t>
          </a:r>
          <a:endParaRPr lang="ru-RU" sz="1800" b="1" dirty="0"/>
        </a:p>
      </dgm:t>
    </dgm:pt>
    <dgm:pt modelId="{620E3A74-8914-424D-B3CA-F750F7B3CA86}" type="parTrans" cxnId="{07258A6E-F6E4-487F-ACA6-3028AAD2DA4C}">
      <dgm:prSet/>
      <dgm:spPr/>
      <dgm:t>
        <a:bodyPr/>
        <a:lstStyle/>
        <a:p>
          <a:endParaRPr lang="ru-RU"/>
        </a:p>
      </dgm:t>
    </dgm:pt>
    <dgm:pt modelId="{8B4AEF53-0645-4A99-9831-D0B4CA32F6E5}" type="sibTrans" cxnId="{07258A6E-F6E4-487F-ACA6-3028AAD2DA4C}">
      <dgm:prSet/>
      <dgm:spPr/>
      <dgm:t>
        <a:bodyPr/>
        <a:lstStyle/>
        <a:p>
          <a:endParaRPr lang="ru-RU"/>
        </a:p>
      </dgm:t>
    </dgm:pt>
    <dgm:pt modelId="{A655CC0C-CDF7-491A-8061-6F590422CEC6}">
      <dgm:prSet custT="1"/>
      <dgm:spPr/>
      <dgm:t>
        <a:bodyPr/>
        <a:lstStyle/>
        <a:p>
          <a:r>
            <a:rPr lang="ru-RU" sz="1800" b="1" dirty="0" smtClean="0"/>
            <a:t>установление контроля над деятельностью конкурента</a:t>
          </a:r>
          <a:endParaRPr lang="ru-RU" sz="1800" b="1" dirty="0"/>
        </a:p>
      </dgm:t>
    </dgm:pt>
    <dgm:pt modelId="{5DC7EB2C-AE22-455F-8B92-1B1AD0F8ABE3}" type="parTrans" cxnId="{01CD0760-9232-4CC7-816E-26C16529F16F}">
      <dgm:prSet/>
      <dgm:spPr/>
      <dgm:t>
        <a:bodyPr/>
        <a:lstStyle/>
        <a:p>
          <a:endParaRPr lang="ru-RU"/>
        </a:p>
      </dgm:t>
    </dgm:pt>
    <dgm:pt modelId="{6728FCB3-B81C-4FA1-8118-716D30D6071A}" type="sibTrans" cxnId="{01CD0760-9232-4CC7-816E-26C16529F16F}">
      <dgm:prSet/>
      <dgm:spPr/>
      <dgm:t>
        <a:bodyPr/>
        <a:lstStyle/>
        <a:p>
          <a:endParaRPr lang="ru-RU"/>
        </a:p>
      </dgm:t>
    </dgm:pt>
    <dgm:pt modelId="{35B291FD-B876-489C-BCFF-60CE9FA66685}">
      <dgm:prSet custT="1"/>
      <dgm:spPr/>
      <dgm:t>
        <a:bodyPr/>
        <a:lstStyle/>
        <a:p>
          <a:r>
            <a:rPr lang="ru-RU" sz="1800" b="1" dirty="0" smtClean="0"/>
            <a:t>введение ограничительных условий и агентских соглашений при сбыте  </a:t>
          </a:r>
          <a:endParaRPr lang="ru-RU" sz="1800" b="1" dirty="0"/>
        </a:p>
      </dgm:t>
    </dgm:pt>
    <dgm:pt modelId="{FD37E358-87D1-4547-BABD-8CF483EB2388}" type="parTrans" cxnId="{0AC280D4-1305-4A35-9425-998422E45CBC}">
      <dgm:prSet/>
      <dgm:spPr/>
      <dgm:t>
        <a:bodyPr/>
        <a:lstStyle/>
        <a:p>
          <a:endParaRPr lang="ru-RU"/>
        </a:p>
      </dgm:t>
    </dgm:pt>
    <dgm:pt modelId="{7FFBE093-45DC-4055-8625-2535841B6D78}" type="sibTrans" cxnId="{0AC280D4-1305-4A35-9425-998422E45CBC}">
      <dgm:prSet/>
      <dgm:spPr/>
      <dgm:t>
        <a:bodyPr/>
        <a:lstStyle/>
        <a:p>
          <a:endParaRPr lang="ru-RU"/>
        </a:p>
      </dgm:t>
    </dgm:pt>
    <dgm:pt modelId="{326095A2-9227-435C-A053-587990387F03}">
      <dgm:prSet custT="1"/>
      <dgm:spPr/>
      <dgm:t>
        <a:bodyPr/>
        <a:lstStyle/>
        <a:p>
          <a:r>
            <a:rPr lang="ru-RU" sz="1800" b="1" dirty="0" smtClean="0"/>
            <a:t>тайный сговор на торгах</a:t>
          </a:r>
          <a:endParaRPr lang="ru-RU" sz="1800" b="1" dirty="0"/>
        </a:p>
      </dgm:t>
    </dgm:pt>
    <dgm:pt modelId="{149D5706-4F3D-4CDC-8303-5B41C97ECD02}" type="parTrans" cxnId="{D337A4F1-CAA4-4FAF-ACCD-9FB71097A5C9}">
      <dgm:prSet/>
      <dgm:spPr/>
      <dgm:t>
        <a:bodyPr/>
        <a:lstStyle/>
        <a:p>
          <a:endParaRPr lang="ru-RU"/>
        </a:p>
      </dgm:t>
    </dgm:pt>
    <dgm:pt modelId="{868BEDA9-BA62-400E-97EE-7D8E878E1B40}" type="sibTrans" cxnId="{D337A4F1-CAA4-4FAF-ACCD-9FB71097A5C9}">
      <dgm:prSet/>
      <dgm:spPr/>
      <dgm:t>
        <a:bodyPr/>
        <a:lstStyle/>
        <a:p>
          <a:endParaRPr lang="ru-RU"/>
        </a:p>
      </dgm:t>
    </dgm:pt>
    <dgm:pt modelId="{2ECC62C9-4828-49C3-B381-B76A987B586F}">
      <dgm:prSet custT="1"/>
      <dgm:spPr/>
      <dgm:t>
        <a:bodyPr/>
        <a:lstStyle/>
        <a:p>
          <a:r>
            <a:rPr lang="ru-RU" sz="1800" b="1" dirty="0" smtClean="0"/>
            <a:t>ложная информация о товаре</a:t>
          </a:r>
          <a:endParaRPr lang="ru-RU" sz="1800" b="1" dirty="0"/>
        </a:p>
      </dgm:t>
    </dgm:pt>
    <dgm:pt modelId="{D3198CD8-C09C-47FB-948C-D9D180B015E5}" type="parTrans" cxnId="{85B0A82F-1116-4245-9B3A-4D1E57A7C116}">
      <dgm:prSet/>
      <dgm:spPr/>
      <dgm:t>
        <a:bodyPr/>
        <a:lstStyle/>
        <a:p>
          <a:endParaRPr lang="ru-RU"/>
        </a:p>
      </dgm:t>
    </dgm:pt>
    <dgm:pt modelId="{902B295C-626B-4E68-9B91-A11CD60A582C}" type="sibTrans" cxnId="{85B0A82F-1116-4245-9B3A-4D1E57A7C116}">
      <dgm:prSet/>
      <dgm:spPr/>
      <dgm:t>
        <a:bodyPr/>
        <a:lstStyle/>
        <a:p>
          <a:endParaRPr lang="ru-RU"/>
        </a:p>
      </dgm:t>
    </dgm:pt>
    <dgm:pt modelId="{270F7252-F266-41B9-A171-15279BDF0A50}">
      <dgm:prSet custT="1"/>
      <dgm:spPr/>
      <dgm:t>
        <a:bodyPr/>
        <a:lstStyle/>
        <a:p>
          <a:r>
            <a:rPr lang="ru-RU" sz="1800" b="1" dirty="0" smtClean="0"/>
            <a:t>злоупотребление господствующим положением на рынке</a:t>
          </a:r>
          <a:endParaRPr lang="ru-RU" sz="1800" b="1" dirty="0"/>
        </a:p>
      </dgm:t>
    </dgm:pt>
    <dgm:pt modelId="{BA164ADF-770E-4B9B-8081-44D6E824F38E}" type="sibTrans" cxnId="{E81C7E22-8668-4982-9127-F9503377E7FA}">
      <dgm:prSet/>
      <dgm:spPr/>
      <dgm:t>
        <a:bodyPr/>
        <a:lstStyle/>
        <a:p>
          <a:endParaRPr lang="ru-RU"/>
        </a:p>
      </dgm:t>
    </dgm:pt>
    <dgm:pt modelId="{B0C7DB54-381E-4F4A-8F4E-860BD1025A54}" type="parTrans" cxnId="{E81C7E22-8668-4982-9127-F9503377E7FA}">
      <dgm:prSet/>
      <dgm:spPr/>
      <dgm:t>
        <a:bodyPr/>
        <a:lstStyle/>
        <a:p>
          <a:endParaRPr lang="ru-RU"/>
        </a:p>
      </dgm:t>
    </dgm:pt>
    <dgm:pt modelId="{345EBA38-E6C8-42BD-942D-73A879510615}">
      <dgm:prSet custT="1"/>
      <dgm:spPr/>
      <dgm:t>
        <a:bodyPr/>
        <a:lstStyle/>
        <a:p>
          <a:r>
            <a:rPr lang="ru-RU" sz="1800" b="1" dirty="0" smtClean="0"/>
            <a:t>установление дискриминационных цен или коммерческих условий</a:t>
          </a:r>
          <a:endParaRPr lang="ru-RU" sz="1800" b="1" dirty="0"/>
        </a:p>
      </dgm:t>
    </dgm:pt>
    <dgm:pt modelId="{2F8956E9-C4A4-421B-B718-4B90EF5FF4F9}" type="sibTrans" cxnId="{B9BAF10E-A946-49B5-A3CD-B984702CF947}">
      <dgm:prSet/>
      <dgm:spPr/>
      <dgm:t>
        <a:bodyPr/>
        <a:lstStyle/>
        <a:p>
          <a:endParaRPr lang="ru-RU"/>
        </a:p>
      </dgm:t>
    </dgm:pt>
    <dgm:pt modelId="{99A4687D-E437-47CC-8F7A-086DA275B904}" type="parTrans" cxnId="{B9BAF10E-A946-49B5-A3CD-B984702CF947}">
      <dgm:prSet/>
      <dgm:spPr/>
      <dgm:t>
        <a:bodyPr/>
        <a:lstStyle/>
        <a:p>
          <a:endParaRPr lang="ru-RU"/>
        </a:p>
      </dgm:t>
    </dgm:pt>
    <dgm:pt modelId="{CB5B0C28-E2DA-4398-A619-6EC0CDA62C6D}">
      <dgm:prSet custT="1"/>
      <dgm:spPr/>
      <dgm:t>
        <a:bodyPr/>
        <a:lstStyle/>
        <a:p>
          <a:r>
            <a:rPr lang="ru-RU" sz="1800" b="1" dirty="0" smtClean="0"/>
            <a:t>недобросовестное копирование товаров и технологий конкурентов</a:t>
          </a:r>
          <a:endParaRPr lang="ru-RU" sz="1800" b="1" dirty="0"/>
        </a:p>
      </dgm:t>
    </dgm:pt>
    <dgm:pt modelId="{31C3095B-6F5B-4B96-883E-5C81CC08A821}" type="parTrans" cxnId="{4D3BD5F1-232F-438C-B936-0B0B833F1CA1}">
      <dgm:prSet/>
      <dgm:spPr/>
      <dgm:t>
        <a:bodyPr/>
        <a:lstStyle/>
        <a:p>
          <a:endParaRPr lang="ru-RU"/>
        </a:p>
      </dgm:t>
    </dgm:pt>
    <dgm:pt modelId="{CBA1D918-444B-4989-804A-17269522F7E3}" type="sibTrans" cxnId="{4D3BD5F1-232F-438C-B936-0B0B833F1CA1}">
      <dgm:prSet/>
      <dgm:spPr/>
      <dgm:t>
        <a:bodyPr/>
        <a:lstStyle/>
        <a:p>
          <a:endParaRPr lang="ru-RU"/>
        </a:p>
      </dgm:t>
    </dgm:pt>
    <dgm:pt modelId="{4D17A38A-E984-45A8-8D16-EB6B2376D269}" type="pres">
      <dgm:prSet presAssocID="{6FE32184-6917-4777-AF9D-9D78BA52ADC9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9E4FBDA-77C1-4AE1-A49E-A781975D47E1}" type="pres">
      <dgm:prSet presAssocID="{EC734C83-ECE0-4382-A2F7-CC84461C41E4}" presName="composite" presStyleCnt="0"/>
      <dgm:spPr/>
    </dgm:pt>
    <dgm:pt modelId="{21BAB4B3-6667-4842-AF74-3DA1A4B5B915}" type="pres">
      <dgm:prSet presAssocID="{EC734C83-ECE0-4382-A2F7-CC84461C41E4}" presName="imgShp" presStyleLbl="fgImgPlace1" presStyleIdx="0" presStyleCnt="8"/>
      <dgm:spPr/>
    </dgm:pt>
    <dgm:pt modelId="{F2238BC4-BA6F-4116-9504-66D90C8405EA}" type="pres">
      <dgm:prSet presAssocID="{EC734C83-ECE0-4382-A2F7-CC84461C41E4}" presName="txShp" presStyleLbl="node1" presStyleIdx="0" presStyleCnt="8" custScaleY="1185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7F601E-DE1D-49B1-BA2F-682FC2269A5B}" type="pres">
      <dgm:prSet presAssocID="{8B4AEF53-0645-4A99-9831-D0B4CA32F6E5}" presName="spacing" presStyleCnt="0"/>
      <dgm:spPr/>
    </dgm:pt>
    <dgm:pt modelId="{F009B007-0DC6-431C-9D9A-4E140456125E}" type="pres">
      <dgm:prSet presAssocID="{A655CC0C-CDF7-491A-8061-6F590422CEC6}" presName="composite" presStyleCnt="0"/>
      <dgm:spPr/>
    </dgm:pt>
    <dgm:pt modelId="{C9796D50-63B6-42D2-8116-AAD5D6DD2CDD}" type="pres">
      <dgm:prSet presAssocID="{A655CC0C-CDF7-491A-8061-6F590422CEC6}" presName="imgShp" presStyleLbl="fgImgPlace1" presStyleIdx="1" presStyleCnt="8"/>
      <dgm:spPr/>
    </dgm:pt>
    <dgm:pt modelId="{5F33EE01-A646-4C8B-B7CB-43BEAF4E5BE6}" type="pres">
      <dgm:prSet presAssocID="{A655CC0C-CDF7-491A-8061-6F590422CEC6}" presName="txShp" presStyleLbl="node1" presStyleIdx="1" presStyleCnt="8" custScaleY="136459" custLinFactNeighborX="243" custLinFactNeighborY="21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D25C4F-0666-428A-97E2-B2767408FC9B}" type="pres">
      <dgm:prSet presAssocID="{6728FCB3-B81C-4FA1-8118-716D30D6071A}" presName="spacing" presStyleCnt="0"/>
      <dgm:spPr/>
    </dgm:pt>
    <dgm:pt modelId="{A870FAFA-A0A9-4090-AD3D-9C81E64B4CA9}" type="pres">
      <dgm:prSet presAssocID="{270F7252-F266-41B9-A171-15279BDF0A50}" presName="composite" presStyleCnt="0"/>
      <dgm:spPr/>
    </dgm:pt>
    <dgm:pt modelId="{CD9C2D25-8020-410D-9511-D222240AD7C6}" type="pres">
      <dgm:prSet presAssocID="{270F7252-F266-41B9-A171-15279BDF0A50}" presName="imgShp" presStyleLbl="fgImgPlace1" presStyleIdx="2" presStyleCnt="8"/>
      <dgm:spPr/>
    </dgm:pt>
    <dgm:pt modelId="{32A9802C-663D-438A-8D41-F4F6A0EB7EDE}" type="pres">
      <dgm:prSet presAssocID="{270F7252-F266-41B9-A171-15279BDF0A50}" presName="txShp" presStyleLbl="node1" presStyleIdx="2" presStyleCnt="8" custScaleY="1544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7088F3-B64A-4076-9680-32EAC57ED942}" type="pres">
      <dgm:prSet presAssocID="{BA164ADF-770E-4B9B-8081-44D6E824F38E}" presName="spacing" presStyleCnt="0"/>
      <dgm:spPr/>
    </dgm:pt>
    <dgm:pt modelId="{1CEA71B0-0702-405E-BDA2-03A1E553332C}" type="pres">
      <dgm:prSet presAssocID="{345EBA38-E6C8-42BD-942D-73A879510615}" presName="composite" presStyleCnt="0"/>
      <dgm:spPr/>
    </dgm:pt>
    <dgm:pt modelId="{4CB7422A-49E8-48EA-96CD-0248226EAC4D}" type="pres">
      <dgm:prSet presAssocID="{345EBA38-E6C8-42BD-942D-73A879510615}" presName="imgShp" presStyleLbl="fgImgPlace1" presStyleIdx="3" presStyleCnt="8"/>
      <dgm:spPr/>
    </dgm:pt>
    <dgm:pt modelId="{5C9C3C92-08A1-4E5B-93BD-9023956CADE9}" type="pres">
      <dgm:prSet presAssocID="{345EBA38-E6C8-42BD-942D-73A879510615}" presName="txShp" presStyleLbl="node1" presStyleIdx="3" presStyleCnt="8" custScaleY="1289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AE6BC1-D932-4D71-B346-2AA7629C133C}" type="pres">
      <dgm:prSet presAssocID="{2F8956E9-C4A4-421B-B718-4B90EF5FF4F9}" presName="spacing" presStyleCnt="0"/>
      <dgm:spPr/>
    </dgm:pt>
    <dgm:pt modelId="{BC12E352-9B50-4BBA-8C2E-40AADB61BDBA}" type="pres">
      <dgm:prSet presAssocID="{35B291FD-B876-489C-BCFF-60CE9FA66685}" presName="composite" presStyleCnt="0"/>
      <dgm:spPr/>
    </dgm:pt>
    <dgm:pt modelId="{E1A90670-09C8-42AA-A96F-62A203584C40}" type="pres">
      <dgm:prSet presAssocID="{35B291FD-B876-489C-BCFF-60CE9FA66685}" presName="imgShp" presStyleLbl="fgImgPlace1" presStyleIdx="4" presStyleCnt="8"/>
      <dgm:spPr/>
    </dgm:pt>
    <dgm:pt modelId="{4C2E7DA3-A033-4ECB-942B-BAEAD269A1EC}" type="pres">
      <dgm:prSet presAssocID="{35B291FD-B876-489C-BCFF-60CE9FA66685}" presName="txShp" presStyleLbl="node1" presStyleIdx="4" presStyleCnt="8" custScaleY="1469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98947A-A0B8-4B70-A984-9197CAEFCF47}" type="pres">
      <dgm:prSet presAssocID="{7FFBE093-45DC-4055-8625-2535841B6D78}" presName="spacing" presStyleCnt="0"/>
      <dgm:spPr/>
    </dgm:pt>
    <dgm:pt modelId="{65DC95BE-A527-470C-B8BE-DB948ACB8FA6}" type="pres">
      <dgm:prSet presAssocID="{326095A2-9227-435C-A053-587990387F03}" presName="composite" presStyleCnt="0"/>
      <dgm:spPr/>
    </dgm:pt>
    <dgm:pt modelId="{03E0AF5A-496B-4D7A-A882-C17CAE4CEB20}" type="pres">
      <dgm:prSet presAssocID="{326095A2-9227-435C-A053-587990387F03}" presName="imgShp" presStyleLbl="fgImgPlace1" presStyleIdx="5" presStyleCnt="8"/>
      <dgm:spPr/>
    </dgm:pt>
    <dgm:pt modelId="{8B60A255-87EF-4230-BBC7-FBDC038FC5FA}" type="pres">
      <dgm:prSet presAssocID="{326095A2-9227-435C-A053-587990387F03}" presName="txShp" presStyleLbl="node1" presStyleIdx="5" presStyleCnt="8" custScaleY="1202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E9F0F4-D204-4A00-A2E9-628B17A00D13}" type="pres">
      <dgm:prSet presAssocID="{868BEDA9-BA62-400E-97EE-7D8E878E1B40}" presName="spacing" presStyleCnt="0"/>
      <dgm:spPr/>
    </dgm:pt>
    <dgm:pt modelId="{F56B87A2-7CD0-4B2A-AC31-73B83F391EB4}" type="pres">
      <dgm:prSet presAssocID="{CB5B0C28-E2DA-4398-A619-6EC0CDA62C6D}" presName="composite" presStyleCnt="0"/>
      <dgm:spPr/>
    </dgm:pt>
    <dgm:pt modelId="{4284E7B0-CC72-45FE-A978-6800E385982A}" type="pres">
      <dgm:prSet presAssocID="{CB5B0C28-E2DA-4398-A619-6EC0CDA62C6D}" presName="imgShp" presStyleLbl="fgImgPlace1" presStyleIdx="6" presStyleCnt="8"/>
      <dgm:spPr/>
    </dgm:pt>
    <dgm:pt modelId="{38D1FE6A-D015-4C39-983A-B35B9AAC15AD}" type="pres">
      <dgm:prSet presAssocID="{CB5B0C28-E2DA-4398-A619-6EC0CDA62C6D}" presName="txShp" presStyleLbl="node1" presStyleIdx="6" presStyleCnt="8" custScaleY="1632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3EBB2D-1E4C-4815-AF1F-B518CC029EFB}" type="pres">
      <dgm:prSet presAssocID="{CBA1D918-444B-4989-804A-17269522F7E3}" presName="spacing" presStyleCnt="0"/>
      <dgm:spPr/>
    </dgm:pt>
    <dgm:pt modelId="{592DD2CC-6CE1-4366-9A61-FCEF1BEB4651}" type="pres">
      <dgm:prSet presAssocID="{2ECC62C9-4828-49C3-B381-B76A987B586F}" presName="composite" presStyleCnt="0"/>
      <dgm:spPr/>
    </dgm:pt>
    <dgm:pt modelId="{35049671-87FA-4CF8-9FC5-361CC31647E9}" type="pres">
      <dgm:prSet presAssocID="{2ECC62C9-4828-49C3-B381-B76A987B586F}" presName="imgShp" presStyleLbl="fgImgPlace1" presStyleIdx="7" presStyleCnt="8"/>
      <dgm:spPr/>
    </dgm:pt>
    <dgm:pt modelId="{69326266-5D69-4766-B736-66209CA76379}" type="pres">
      <dgm:prSet presAssocID="{2ECC62C9-4828-49C3-B381-B76A987B586F}" presName="txShp" presStyleLbl="node1" presStyleIdx="7" presStyleCnt="8" custScaleY="100244" custLinFactNeighborX="243" custLinFactNeighborY="269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03475AD-CFCB-4D84-9B10-CAA4CFF9D074}" type="presOf" srcId="{EC734C83-ECE0-4382-A2F7-CC84461C41E4}" destId="{F2238BC4-BA6F-4116-9504-66D90C8405EA}" srcOrd="0" destOrd="0" presId="urn:microsoft.com/office/officeart/2005/8/layout/vList3"/>
    <dgm:cxn modelId="{01CD0760-9232-4CC7-816E-26C16529F16F}" srcId="{6FE32184-6917-4777-AF9D-9D78BA52ADC9}" destId="{A655CC0C-CDF7-491A-8061-6F590422CEC6}" srcOrd="1" destOrd="0" parTransId="{5DC7EB2C-AE22-455F-8B92-1B1AD0F8ABE3}" sibTransId="{6728FCB3-B81C-4FA1-8118-716D30D6071A}"/>
    <dgm:cxn modelId="{A4D85EDB-81A8-41E5-BB1C-07906F64936B}" type="presOf" srcId="{CB5B0C28-E2DA-4398-A619-6EC0CDA62C6D}" destId="{38D1FE6A-D015-4C39-983A-B35B9AAC15AD}" srcOrd="0" destOrd="0" presId="urn:microsoft.com/office/officeart/2005/8/layout/vList3"/>
    <dgm:cxn modelId="{B9BAF10E-A946-49B5-A3CD-B984702CF947}" srcId="{6FE32184-6917-4777-AF9D-9D78BA52ADC9}" destId="{345EBA38-E6C8-42BD-942D-73A879510615}" srcOrd="3" destOrd="0" parTransId="{99A4687D-E437-47CC-8F7A-086DA275B904}" sibTransId="{2F8956E9-C4A4-421B-B718-4B90EF5FF4F9}"/>
    <dgm:cxn modelId="{0FBCDE23-D280-43C1-A049-31CCACA84FC6}" type="presOf" srcId="{35B291FD-B876-489C-BCFF-60CE9FA66685}" destId="{4C2E7DA3-A033-4ECB-942B-BAEAD269A1EC}" srcOrd="0" destOrd="0" presId="urn:microsoft.com/office/officeart/2005/8/layout/vList3"/>
    <dgm:cxn modelId="{75D8E7B6-7D07-46CA-995D-44E69F15C15B}" type="presOf" srcId="{326095A2-9227-435C-A053-587990387F03}" destId="{8B60A255-87EF-4230-BBC7-FBDC038FC5FA}" srcOrd="0" destOrd="0" presId="urn:microsoft.com/office/officeart/2005/8/layout/vList3"/>
    <dgm:cxn modelId="{96C79663-97F6-4CBF-B6F2-E934E6816270}" type="presOf" srcId="{6FE32184-6917-4777-AF9D-9D78BA52ADC9}" destId="{4D17A38A-E984-45A8-8D16-EB6B2376D269}" srcOrd="0" destOrd="0" presId="urn:microsoft.com/office/officeart/2005/8/layout/vList3"/>
    <dgm:cxn modelId="{3FAAC561-53CE-42AA-98E9-DBE35A120FDC}" type="presOf" srcId="{A655CC0C-CDF7-491A-8061-6F590422CEC6}" destId="{5F33EE01-A646-4C8B-B7CB-43BEAF4E5BE6}" srcOrd="0" destOrd="0" presId="urn:microsoft.com/office/officeart/2005/8/layout/vList3"/>
    <dgm:cxn modelId="{07258A6E-F6E4-487F-ACA6-3028AAD2DA4C}" srcId="{6FE32184-6917-4777-AF9D-9D78BA52ADC9}" destId="{EC734C83-ECE0-4382-A2F7-CC84461C41E4}" srcOrd="0" destOrd="0" parTransId="{620E3A74-8914-424D-B3CA-F750F7B3CA86}" sibTransId="{8B4AEF53-0645-4A99-9831-D0B4CA32F6E5}"/>
    <dgm:cxn modelId="{D337A4F1-CAA4-4FAF-ACCD-9FB71097A5C9}" srcId="{6FE32184-6917-4777-AF9D-9D78BA52ADC9}" destId="{326095A2-9227-435C-A053-587990387F03}" srcOrd="5" destOrd="0" parTransId="{149D5706-4F3D-4CDC-8303-5B41C97ECD02}" sibTransId="{868BEDA9-BA62-400E-97EE-7D8E878E1B40}"/>
    <dgm:cxn modelId="{85B0A82F-1116-4245-9B3A-4D1E57A7C116}" srcId="{6FE32184-6917-4777-AF9D-9D78BA52ADC9}" destId="{2ECC62C9-4828-49C3-B381-B76A987B586F}" srcOrd="7" destOrd="0" parTransId="{D3198CD8-C09C-47FB-948C-D9D180B015E5}" sibTransId="{902B295C-626B-4E68-9B91-A11CD60A582C}"/>
    <dgm:cxn modelId="{E81C7E22-8668-4982-9127-F9503377E7FA}" srcId="{6FE32184-6917-4777-AF9D-9D78BA52ADC9}" destId="{270F7252-F266-41B9-A171-15279BDF0A50}" srcOrd="2" destOrd="0" parTransId="{B0C7DB54-381E-4F4A-8F4E-860BD1025A54}" sibTransId="{BA164ADF-770E-4B9B-8081-44D6E824F38E}"/>
    <dgm:cxn modelId="{ED49CABE-B931-4470-8DB9-AC84A423F268}" type="presOf" srcId="{270F7252-F266-41B9-A171-15279BDF0A50}" destId="{32A9802C-663D-438A-8D41-F4F6A0EB7EDE}" srcOrd="0" destOrd="0" presId="urn:microsoft.com/office/officeart/2005/8/layout/vList3"/>
    <dgm:cxn modelId="{BB6AABD4-56CD-4F2A-9596-890C426AAC8A}" type="presOf" srcId="{2ECC62C9-4828-49C3-B381-B76A987B586F}" destId="{69326266-5D69-4766-B736-66209CA76379}" srcOrd="0" destOrd="0" presId="urn:microsoft.com/office/officeart/2005/8/layout/vList3"/>
    <dgm:cxn modelId="{4D3BD5F1-232F-438C-B936-0B0B833F1CA1}" srcId="{6FE32184-6917-4777-AF9D-9D78BA52ADC9}" destId="{CB5B0C28-E2DA-4398-A619-6EC0CDA62C6D}" srcOrd="6" destOrd="0" parTransId="{31C3095B-6F5B-4B96-883E-5C81CC08A821}" sibTransId="{CBA1D918-444B-4989-804A-17269522F7E3}"/>
    <dgm:cxn modelId="{3EE77B43-F2E7-4EB1-BD00-46597DD35FAF}" type="presOf" srcId="{345EBA38-E6C8-42BD-942D-73A879510615}" destId="{5C9C3C92-08A1-4E5B-93BD-9023956CADE9}" srcOrd="0" destOrd="0" presId="urn:microsoft.com/office/officeart/2005/8/layout/vList3"/>
    <dgm:cxn modelId="{0AC280D4-1305-4A35-9425-998422E45CBC}" srcId="{6FE32184-6917-4777-AF9D-9D78BA52ADC9}" destId="{35B291FD-B876-489C-BCFF-60CE9FA66685}" srcOrd="4" destOrd="0" parTransId="{FD37E358-87D1-4547-BABD-8CF483EB2388}" sibTransId="{7FFBE093-45DC-4055-8625-2535841B6D78}"/>
    <dgm:cxn modelId="{85DDEF35-4723-490A-9C45-5488EEA212EA}" type="presParOf" srcId="{4D17A38A-E984-45A8-8D16-EB6B2376D269}" destId="{19E4FBDA-77C1-4AE1-A49E-A781975D47E1}" srcOrd="0" destOrd="0" presId="urn:microsoft.com/office/officeart/2005/8/layout/vList3"/>
    <dgm:cxn modelId="{B4378902-E27A-4D13-9615-A0400392D74B}" type="presParOf" srcId="{19E4FBDA-77C1-4AE1-A49E-A781975D47E1}" destId="{21BAB4B3-6667-4842-AF74-3DA1A4B5B915}" srcOrd="0" destOrd="0" presId="urn:microsoft.com/office/officeart/2005/8/layout/vList3"/>
    <dgm:cxn modelId="{3C2E8C58-AC99-4716-842C-196C208FC96D}" type="presParOf" srcId="{19E4FBDA-77C1-4AE1-A49E-A781975D47E1}" destId="{F2238BC4-BA6F-4116-9504-66D90C8405EA}" srcOrd="1" destOrd="0" presId="urn:microsoft.com/office/officeart/2005/8/layout/vList3"/>
    <dgm:cxn modelId="{2D403A23-B274-47BF-A117-A52E66442F0D}" type="presParOf" srcId="{4D17A38A-E984-45A8-8D16-EB6B2376D269}" destId="{E77F601E-DE1D-49B1-BA2F-682FC2269A5B}" srcOrd="1" destOrd="0" presId="urn:microsoft.com/office/officeart/2005/8/layout/vList3"/>
    <dgm:cxn modelId="{5BC88447-6297-4ACB-B015-E8E87DEA514A}" type="presParOf" srcId="{4D17A38A-E984-45A8-8D16-EB6B2376D269}" destId="{F009B007-0DC6-431C-9D9A-4E140456125E}" srcOrd="2" destOrd="0" presId="urn:microsoft.com/office/officeart/2005/8/layout/vList3"/>
    <dgm:cxn modelId="{144FC45D-0734-4615-A6E3-043D37BA7205}" type="presParOf" srcId="{F009B007-0DC6-431C-9D9A-4E140456125E}" destId="{C9796D50-63B6-42D2-8116-AAD5D6DD2CDD}" srcOrd="0" destOrd="0" presId="urn:microsoft.com/office/officeart/2005/8/layout/vList3"/>
    <dgm:cxn modelId="{175CC847-3A99-4CD7-BB97-496DDB61B980}" type="presParOf" srcId="{F009B007-0DC6-431C-9D9A-4E140456125E}" destId="{5F33EE01-A646-4C8B-B7CB-43BEAF4E5BE6}" srcOrd="1" destOrd="0" presId="urn:microsoft.com/office/officeart/2005/8/layout/vList3"/>
    <dgm:cxn modelId="{5BAF61FA-D765-4195-8548-337BF640A571}" type="presParOf" srcId="{4D17A38A-E984-45A8-8D16-EB6B2376D269}" destId="{1BD25C4F-0666-428A-97E2-B2767408FC9B}" srcOrd="3" destOrd="0" presId="urn:microsoft.com/office/officeart/2005/8/layout/vList3"/>
    <dgm:cxn modelId="{9DA26730-8FEA-42C3-A695-FA8B24673CE9}" type="presParOf" srcId="{4D17A38A-E984-45A8-8D16-EB6B2376D269}" destId="{A870FAFA-A0A9-4090-AD3D-9C81E64B4CA9}" srcOrd="4" destOrd="0" presId="urn:microsoft.com/office/officeart/2005/8/layout/vList3"/>
    <dgm:cxn modelId="{21EC8089-DDBD-4E74-97CC-B1A4E6ABE544}" type="presParOf" srcId="{A870FAFA-A0A9-4090-AD3D-9C81E64B4CA9}" destId="{CD9C2D25-8020-410D-9511-D222240AD7C6}" srcOrd="0" destOrd="0" presId="urn:microsoft.com/office/officeart/2005/8/layout/vList3"/>
    <dgm:cxn modelId="{C25EACCC-2FC7-45FD-8CA0-549E21DA599D}" type="presParOf" srcId="{A870FAFA-A0A9-4090-AD3D-9C81E64B4CA9}" destId="{32A9802C-663D-438A-8D41-F4F6A0EB7EDE}" srcOrd="1" destOrd="0" presId="urn:microsoft.com/office/officeart/2005/8/layout/vList3"/>
    <dgm:cxn modelId="{8CF3393C-306C-4488-8F2C-A1668635BC7B}" type="presParOf" srcId="{4D17A38A-E984-45A8-8D16-EB6B2376D269}" destId="{087088F3-B64A-4076-9680-32EAC57ED942}" srcOrd="5" destOrd="0" presId="urn:microsoft.com/office/officeart/2005/8/layout/vList3"/>
    <dgm:cxn modelId="{1901D59F-B70A-42A8-AF94-FBD54329632D}" type="presParOf" srcId="{4D17A38A-E984-45A8-8D16-EB6B2376D269}" destId="{1CEA71B0-0702-405E-BDA2-03A1E553332C}" srcOrd="6" destOrd="0" presId="urn:microsoft.com/office/officeart/2005/8/layout/vList3"/>
    <dgm:cxn modelId="{65A40D52-23BC-4AAB-8F0E-BD8753764F36}" type="presParOf" srcId="{1CEA71B0-0702-405E-BDA2-03A1E553332C}" destId="{4CB7422A-49E8-48EA-96CD-0248226EAC4D}" srcOrd="0" destOrd="0" presId="urn:microsoft.com/office/officeart/2005/8/layout/vList3"/>
    <dgm:cxn modelId="{A9DC000A-5E08-4E02-A5C8-22A8F6E3EE57}" type="presParOf" srcId="{1CEA71B0-0702-405E-BDA2-03A1E553332C}" destId="{5C9C3C92-08A1-4E5B-93BD-9023956CADE9}" srcOrd="1" destOrd="0" presId="urn:microsoft.com/office/officeart/2005/8/layout/vList3"/>
    <dgm:cxn modelId="{26B5DC29-045B-4A83-83D6-2B7C0876B777}" type="presParOf" srcId="{4D17A38A-E984-45A8-8D16-EB6B2376D269}" destId="{E7AE6BC1-D932-4D71-B346-2AA7629C133C}" srcOrd="7" destOrd="0" presId="urn:microsoft.com/office/officeart/2005/8/layout/vList3"/>
    <dgm:cxn modelId="{C65B3497-1CD5-42BF-B5C1-A65C2BDB94A6}" type="presParOf" srcId="{4D17A38A-E984-45A8-8D16-EB6B2376D269}" destId="{BC12E352-9B50-4BBA-8C2E-40AADB61BDBA}" srcOrd="8" destOrd="0" presId="urn:microsoft.com/office/officeart/2005/8/layout/vList3"/>
    <dgm:cxn modelId="{3717D8D9-EA62-470F-BC26-076A25A5D766}" type="presParOf" srcId="{BC12E352-9B50-4BBA-8C2E-40AADB61BDBA}" destId="{E1A90670-09C8-42AA-A96F-62A203584C40}" srcOrd="0" destOrd="0" presId="urn:microsoft.com/office/officeart/2005/8/layout/vList3"/>
    <dgm:cxn modelId="{D680054A-3AF1-4B07-999B-FE84A2FF0390}" type="presParOf" srcId="{BC12E352-9B50-4BBA-8C2E-40AADB61BDBA}" destId="{4C2E7DA3-A033-4ECB-942B-BAEAD269A1EC}" srcOrd="1" destOrd="0" presId="urn:microsoft.com/office/officeart/2005/8/layout/vList3"/>
    <dgm:cxn modelId="{667A30FB-E8B1-44AD-BEA1-1A0F5F213F0B}" type="presParOf" srcId="{4D17A38A-E984-45A8-8D16-EB6B2376D269}" destId="{7398947A-A0B8-4B70-A984-9197CAEFCF47}" srcOrd="9" destOrd="0" presId="urn:microsoft.com/office/officeart/2005/8/layout/vList3"/>
    <dgm:cxn modelId="{0EE74BEA-3E7A-4056-9122-CDBB80292393}" type="presParOf" srcId="{4D17A38A-E984-45A8-8D16-EB6B2376D269}" destId="{65DC95BE-A527-470C-B8BE-DB948ACB8FA6}" srcOrd="10" destOrd="0" presId="urn:microsoft.com/office/officeart/2005/8/layout/vList3"/>
    <dgm:cxn modelId="{8F097898-D862-40EC-A5D1-1CB3574F447C}" type="presParOf" srcId="{65DC95BE-A527-470C-B8BE-DB948ACB8FA6}" destId="{03E0AF5A-496B-4D7A-A882-C17CAE4CEB20}" srcOrd="0" destOrd="0" presId="urn:microsoft.com/office/officeart/2005/8/layout/vList3"/>
    <dgm:cxn modelId="{AE708345-5B55-49C0-A10F-27E41BE0A77A}" type="presParOf" srcId="{65DC95BE-A527-470C-B8BE-DB948ACB8FA6}" destId="{8B60A255-87EF-4230-BBC7-FBDC038FC5FA}" srcOrd="1" destOrd="0" presId="urn:microsoft.com/office/officeart/2005/8/layout/vList3"/>
    <dgm:cxn modelId="{CCFD4222-9F79-4608-80BF-370510602143}" type="presParOf" srcId="{4D17A38A-E984-45A8-8D16-EB6B2376D269}" destId="{63E9F0F4-D204-4A00-A2E9-628B17A00D13}" srcOrd="11" destOrd="0" presId="urn:microsoft.com/office/officeart/2005/8/layout/vList3"/>
    <dgm:cxn modelId="{849C425B-D9EB-4245-A7FE-56C287B7DA41}" type="presParOf" srcId="{4D17A38A-E984-45A8-8D16-EB6B2376D269}" destId="{F56B87A2-7CD0-4B2A-AC31-73B83F391EB4}" srcOrd="12" destOrd="0" presId="urn:microsoft.com/office/officeart/2005/8/layout/vList3"/>
    <dgm:cxn modelId="{31E1175C-010A-4525-9D49-407039EFDEB8}" type="presParOf" srcId="{F56B87A2-7CD0-4B2A-AC31-73B83F391EB4}" destId="{4284E7B0-CC72-45FE-A978-6800E385982A}" srcOrd="0" destOrd="0" presId="urn:microsoft.com/office/officeart/2005/8/layout/vList3"/>
    <dgm:cxn modelId="{0AFD0B5B-F64F-4F23-B241-8CB6E4C58943}" type="presParOf" srcId="{F56B87A2-7CD0-4B2A-AC31-73B83F391EB4}" destId="{38D1FE6A-D015-4C39-983A-B35B9AAC15AD}" srcOrd="1" destOrd="0" presId="urn:microsoft.com/office/officeart/2005/8/layout/vList3"/>
    <dgm:cxn modelId="{13478864-0905-4CD8-8133-5FDC9DD508BA}" type="presParOf" srcId="{4D17A38A-E984-45A8-8D16-EB6B2376D269}" destId="{8E3EBB2D-1E4C-4815-AF1F-B518CC029EFB}" srcOrd="13" destOrd="0" presId="urn:microsoft.com/office/officeart/2005/8/layout/vList3"/>
    <dgm:cxn modelId="{EDC41808-F2C6-451D-83EA-439A0B3BB0E3}" type="presParOf" srcId="{4D17A38A-E984-45A8-8D16-EB6B2376D269}" destId="{592DD2CC-6CE1-4366-9A61-FCEF1BEB4651}" srcOrd="14" destOrd="0" presId="urn:microsoft.com/office/officeart/2005/8/layout/vList3"/>
    <dgm:cxn modelId="{0214DC0D-6B75-4B35-A3F4-2F04FC22284C}" type="presParOf" srcId="{592DD2CC-6CE1-4366-9A61-FCEF1BEB4651}" destId="{35049671-87FA-4CF8-9FC5-361CC31647E9}" srcOrd="0" destOrd="0" presId="urn:microsoft.com/office/officeart/2005/8/layout/vList3"/>
    <dgm:cxn modelId="{130B3F59-72A0-4653-A855-27D451CAFA69}" type="presParOf" srcId="{592DD2CC-6CE1-4366-9A61-FCEF1BEB4651}" destId="{69326266-5D69-4766-B736-66209CA7637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991374-7C91-4E97-89E8-6D3C8417950B}">
      <dsp:nvSpPr>
        <dsp:cNvPr id="0" name=""/>
        <dsp:cNvSpPr/>
      </dsp:nvSpPr>
      <dsp:spPr>
        <a:xfrm>
          <a:off x="0" y="-1266"/>
          <a:ext cx="6820900" cy="6427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 Максимизация прибыли</a:t>
          </a:r>
          <a:endParaRPr lang="ru-RU" sz="2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18824" y="17558"/>
        <a:ext cx="5712335" cy="605062"/>
      </dsp:txXfrm>
    </dsp:sp>
    <dsp:sp modelId="{2B15709C-D404-413B-B8F1-05EC4FC2C2F0}">
      <dsp:nvSpPr>
        <dsp:cNvPr id="0" name=""/>
        <dsp:cNvSpPr/>
      </dsp:nvSpPr>
      <dsp:spPr>
        <a:xfrm>
          <a:off x="468700" y="785454"/>
          <a:ext cx="6820900" cy="6871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Максимизация выручки</a:t>
          </a:r>
          <a:endParaRPr lang="ru-RU" sz="2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488827" y="805581"/>
        <a:ext cx="5659340" cy="646940"/>
      </dsp:txXfrm>
    </dsp:sp>
    <dsp:sp modelId="{C70C9F84-EDB9-4F9A-9016-8A99466C6677}">
      <dsp:nvSpPr>
        <dsp:cNvPr id="0" name=""/>
        <dsp:cNvSpPr/>
      </dsp:nvSpPr>
      <dsp:spPr>
        <a:xfrm>
          <a:off x="900772" y="1649553"/>
          <a:ext cx="6820900" cy="7974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Экономический</a:t>
          </a:r>
          <a:r>
            <a:rPr lang="ru-RU" sz="16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 </a:t>
          </a:r>
          <a:r>
            <a:rPr lang="ru-RU" sz="2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рост</a:t>
          </a:r>
          <a:endParaRPr lang="ru-RU" sz="2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924128" y="1672909"/>
        <a:ext cx="5652882" cy="750737"/>
      </dsp:txXfrm>
    </dsp:sp>
    <dsp:sp modelId="{169981E7-9C37-428E-A5FC-C4DC63CD71E7}">
      <dsp:nvSpPr>
        <dsp:cNvPr id="0" name=""/>
        <dsp:cNvSpPr/>
      </dsp:nvSpPr>
      <dsp:spPr>
        <a:xfrm>
          <a:off x="1260815" y="2657664"/>
          <a:ext cx="6820900" cy="7838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Выживание в долгосрочной перспективе</a:t>
          </a:r>
          <a:endParaRPr lang="ru-RU" sz="2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1283774" y="2680623"/>
        <a:ext cx="5653676" cy="737955"/>
      </dsp:txXfrm>
    </dsp:sp>
    <dsp:sp modelId="{52FB0FA6-1197-4717-8B9E-BB571C5B3753}">
      <dsp:nvSpPr>
        <dsp:cNvPr id="0" name=""/>
        <dsp:cNvSpPr/>
      </dsp:nvSpPr>
      <dsp:spPr>
        <a:xfrm>
          <a:off x="1980866" y="3540583"/>
          <a:ext cx="6820900" cy="16014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Стремление  к удовлетворенности,  </a:t>
          </a:r>
        </a:p>
        <a:p>
          <a:pPr lvl="0" algn="l" defTabSz="10668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обусловленное  необходимостью поиска баланса интересов</a:t>
          </a:r>
          <a:endParaRPr lang="ru-RU" sz="2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2027770" y="3587487"/>
        <a:ext cx="5605786" cy="1507624"/>
      </dsp:txXfrm>
    </dsp:sp>
    <dsp:sp modelId="{78876251-C763-47E1-9D25-3BE1E19264AB}">
      <dsp:nvSpPr>
        <dsp:cNvPr id="0" name=""/>
        <dsp:cNvSpPr/>
      </dsp:nvSpPr>
      <dsp:spPr>
        <a:xfrm>
          <a:off x="8101563" y="0"/>
          <a:ext cx="611952" cy="61195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700" kern="1200"/>
        </a:p>
      </dsp:txBody>
      <dsp:txXfrm>
        <a:off x="8239252" y="0"/>
        <a:ext cx="336574" cy="460494"/>
      </dsp:txXfrm>
    </dsp:sp>
    <dsp:sp modelId="{610E2AD0-E7C4-4491-822C-916FC1213543}">
      <dsp:nvSpPr>
        <dsp:cNvPr id="0" name=""/>
        <dsp:cNvSpPr/>
      </dsp:nvSpPr>
      <dsp:spPr>
        <a:xfrm>
          <a:off x="8101564" y="0"/>
          <a:ext cx="611952" cy="61195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700" kern="1200"/>
        </a:p>
      </dsp:txBody>
      <dsp:txXfrm>
        <a:off x="8239253" y="0"/>
        <a:ext cx="336574" cy="460494"/>
      </dsp:txXfrm>
    </dsp:sp>
    <dsp:sp modelId="{E2DF10EC-A17A-49A6-B35A-2B45E292CA57}">
      <dsp:nvSpPr>
        <dsp:cNvPr id="0" name=""/>
        <dsp:cNvSpPr/>
      </dsp:nvSpPr>
      <dsp:spPr>
        <a:xfrm>
          <a:off x="8101564" y="0"/>
          <a:ext cx="611952" cy="61195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700" kern="1200"/>
        </a:p>
      </dsp:txBody>
      <dsp:txXfrm>
        <a:off x="8239253" y="0"/>
        <a:ext cx="336574" cy="460494"/>
      </dsp:txXfrm>
    </dsp:sp>
    <dsp:sp modelId="{B7570262-D0C2-4B33-82C3-E15058808B3C}">
      <dsp:nvSpPr>
        <dsp:cNvPr id="0" name=""/>
        <dsp:cNvSpPr/>
      </dsp:nvSpPr>
      <dsp:spPr>
        <a:xfrm>
          <a:off x="8101565" y="0"/>
          <a:ext cx="611952" cy="61195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700" kern="1200"/>
        </a:p>
      </dsp:txBody>
      <dsp:txXfrm>
        <a:off x="8239254" y="0"/>
        <a:ext cx="336574" cy="4604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BDA8E9-7831-4C66-BBD2-836D7154CA69}">
      <dsp:nvSpPr>
        <dsp:cNvPr id="0" name=""/>
        <dsp:cNvSpPr/>
      </dsp:nvSpPr>
      <dsp:spPr>
        <a:xfrm rot="5400000">
          <a:off x="4701127" y="-1486170"/>
          <a:ext cx="2370243" cy="534258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3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>
              <a:latin typeface="Verdana" pitchFamily="34" charset="0"/>
              <a:ea typeface="Verdana" pitchFamily="34" charset="0"/>
              <a:cs typeface="Verdana" pitchFamily="34" charset="0"/>
            </a:rPr>
            <a:t>Факторы ресурсного обеспечения </a:t>
          </a:r>
          <a:r>
            <a:rPr lang="ru-RU" sz="16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производства</a:t>
          </a:r>
          <a:endParaRPr lang="ru-RU" sz="16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Факторы, обеспечивающие желаемый уровень экономического и технического развития</a:t>
          </a:r>
          <a:endParaRPr lang="ru-RU" sz="16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Факторы, обеспечивающие коммерческую эффективность производственно-хозяйственной деятельности </a:t>
          </a:r>
          <a:endParaRPr lang="ru-RU" sz="16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3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3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3214957" y="115706"/>
        <a:ext cx="5226877" cy="2138831"/>
      </dsp:txXfrm>
    </dsp:sp>
    <dsp:sp modelId="{1C01E749-5574-4808-A9FC-29CC8BAE872A}">
      <dsp:nvSpPr>
        <dsp:cNvPr id="0" name=""/>
        <dsp:cNvSpPr/>
      </dsp:nvSpPr>
      <dsp:spPr>
        <a:xfrm>
          <a:off x="64026" y="0"/>
          <a:ext cx="3086121" cy="25089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Внутренние</a:t>
          </a:r>
          <a:endParaRPr lang="ru-RU" sz="3600" kern="1200" dirty="0"/>
        </a:p>
      </dsp:txBody>
      <dsp:txXfrm>
        <a:off x="186504" y="122478"/>
        <a:ext cx="2841165" cy="2264024"/>
      </dsp:txXfrm>
    </dsp:sp>
    <dsp:sp modelId="{5E207853-9036-4742-8368-5A221D0E974B}">
      <dsp:nvSpPr>
        <dsp:cNvPr id="0" name=""/>
        <dsp:cNvSpPr/>
      </dsp:nvSpPr>
      <dsp:spPr>
        <a:xfrm rot="5400000">
          <a:off x="4690128" y="1250754"/>
          <a:ext cx="2335599" cy="520070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Факторы прямого воздействия (</a:t>
          </a:r>
          <a:r>
            <a:rPr lang="ru-RU" sz="1800" b="0" i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государство, поставщики, потребители, конкуренты)</a:t>
          </a:r>
          <a:endParaRPr lang="ru-RU" sz="1800" b="0" i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Факторы косвенного воздействия </a:t>
          </a:r>
          <a:r>
            <a:rPr lang="ru-RU" sz="1800" b="0" i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(состояние экономики, социальные факторы,    политические    факторы,    достижения    НТП, международное экономическое влияние)</a:t>
          </a:r>
          <a:endParaRPr lang="ru-RU" sz="1800" b="0" i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3257576" y="2797322"/>
        <a:ext cx="5086689" cy="2107569"/>
      </dsp:txXfrm>
    </dsp:sp>
    <dsp:sp modelId="{D7950679-C8D6-4096-85D2-23846384D591}">
      <dsp:nvSpPr>
        <dsp:cNvPr id="0" name=""/>
        <dsp:cNvSpPr/>
      </dsp:nvSpPr>
      <dsp:spPr>
        <a:xfrm>
          <a:off x="71927" y="2634492"/>
          <a:ext cx="3086121" cy="25089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/>
            <a:t>Внешние</a:t>
          </a:r>
          <a:endParaRPr lang="ru-RU" sz="4000" kern="1200" dirty="0"/>
        </a:p>
      </dsp:txBody>
      <dsp:txXfrm>
        <a:off x="194405" y="2756970"/>
        <a:ext cx="2841165" cy="22640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A1F9B0-10D7-4056-9FAF-77B0604C6A2F}">
      <dsp:nvSpPr>
        <dsp:cNvPr id="0" name=""/>
        <dsp:cNvSpPr/>
      </dsp:nvSpPr>
      <dsp:spPr>
        <a:xfrm>
          <a:off x="-87167" y="0"/>
          <a:ext cx="6932351" cy="96567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Производственное предпринимательство</a:t>
          </a:r>
          <a:r>
            <a:rPr lang="ru-RU" sz="1600" b="1" kern="12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 </a:t>
          </a:r>
          <a:r>
            <a:rPr lang="ru-RU" sz="16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– производство товаров и услуг; производственное потребление товаров и услуг; инновационное; информационное</a:t>
          </a:r>
          <a:endParaRPr lang="ru-RU" sz="16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-58883" y="28284"/>
        <a:ext cx="5752199" cy="909108"/>
      </dsp:txXfrm>
    </dsp:sp>
    <dsp:sp modelId="{A467BC6B-8472-4307-AD66-F3DA8D354F65}">
      <dsp:nvSpPr>
        <dsp:cNvPr id="0" name=""/>
        <dsp:cNvSpPr/>
      </dsp:nvSpPr>
      <dsp:spPr>
        <a:xfrm>
          <a:off x="459837" y="1141253"/>
          <a:ext cx="6941107" cy="96567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Коммерческое предпринимательство</a:t>
          </a:r>
          <a:r>
            <a:rPr lang="ru-RU" sz="1600" b="1" kern="1200" dirty="0" smtClean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 </a:t>
          </a:r>
          <a:r>
            <a:rPr lang="ru-RU" sz="16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– обеспечение предприятия сырьем и материалами; реализация продукции в нужном объеме и по выгодным ценам </a:t>
          </a:r>
          <a:endParaRPr lang="ru-RU" sz="16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488121" y="1169537"/>
        <a:ext cx="5641455" cy="909108"/>
      </dsp:txXfrm>
    </dsp:sp>
    <dsp:sp modelId="{54D0B4CE-DF7D-4124-A0B9-E7B893DC247B}">
      <dsp:nvSpPr>
        <dsp:cNvPr id="0" name=""/>
        <dsp:cNvSpPr/>
      </dsp:nvSpPr>
      <dsp:spPr>
        <a:xfrm>
          <a:off x="1185852" y="2260354"/>
          <a:ext cx="6583680" cy="96567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Финансовое предпринимательство</a:t>
          </a:r>
          <a:r>
            <a:rPr lang="ru-RU" sz="16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 – осуществление деятельности финансовых и кредитных учреждений</a:t>
          </a:r>
          <a:endParaRPr lang="ru-RU" sz="16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1214136" y="2288638"/>
        <a:ext cx="5356268" cy="909108"/>
      </dsp:txXfrm>
    </dsp:sp>
    <dsp:sp modelId="{D99FC6EE-D81E-426F-BF8B-4B262032D0F6}">
      <dsp:nvSpPr>
        <dsp:cNvPr id="0" name=""/>
        <dsp:cNvSpPr/>
      </dsp:nvSpPr>
      <dsp:spPr>
        <a:xfrm>
          <a:off x="1733087" y="3423760"/>
          <a:ext cx="6583680" cy="96567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Консультативное предпринимательство </a:t>
          </a:r>
          <a:r>
            <a:rPr lang="ru-RU" sz="16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– вложение средств в интеллектуальный капитал в форме консультационных услуг (консалтинг)</a:t>
          </a:r>
          <a:endParaRPr lang="ru-RU" sz="16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1761371" y="3452044"/>
        <a:ext cx="5348039" cy="909108"/>
      </dsp:txXfrm>
    </dsp:sp>
    <dsp:sp modelId="{C39700E9-99F3-438F-8AF2-7AC5E6384676}">
      <dsp:nvSpPr>
        <dsp:cNvPr id="0" name=""/>
        <dsp:cNvSpPr/>
      </dsp:nvSpPr>
      <dsp:spPr>
        <a:xfrm>
          <a:off x="6043158" y="739620"/>
          <a:ext cx="627689" cy="62768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>
        <a:off x="6184388" y="739620"/>
        <a:ext cx="345229" cy="472336"/>
      </dsp:txXfrm>
    </dsp:sp>
    <dsp:sp modelId="{3A069F51-DBF7-4698-8DD3-E87A022B10CF}">
      <dsp:nvSpPr>
        <dsp:cNvPr id="0" name=""/>
        <dsp:cNvSpPr/>
      </dsp:nvSpPr>
      <dsp:spPr>
        <a:xfrm>
          <a:off x="6594541" y="1880873"/>
          <a:ext cx="627689" cy="62768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>
        <a:off x="6735771" y="1880873"/>
        <a:ext cx="345229" cy="472336"/>
      </dsp:txXfrm>
    </dsp:sp>
    <dsp:sp modelId="{D6F87374-94E2-46E9-B06D-78050F689F65}">
      <dsp:nvSpPr>
        <dsp:cNvPr id="0" name=""/>
        <dsp:cNvSpPr/>
      </dsp:nvSpPr>
      <dsp:spPr>
        <a:xfrm>
          <a:off x="7137695" y="3022127"/>
          <a:ext cx="627689" cy="62768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>
        <a:off x="7278925" y="3022127"/>
        <a:ext cx="345229" cy="47233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BDA8E9-7831-4C66-BBD2-836D7154CA69}">
      <dsp:nvSpPr>
        <dsp:cNvPr id="0" name=""/>
        <dsp:cNvSpPr/>
      </dsp:nvSpPr>
      <dsp:spPr>
        <a:xfrm rot="5400000">
          <a:off x="4686056" y="-1486170"/>
          <a:ext cx="2370243" cy="534258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 Сумма выплат, осуществленных владельцам ресурсов и отраженных в бухгалтерской отчетности</a:t>
          </a:r>
          <a:endParaRPr lang="ru-RU" sz="13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3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3199886" y="115706"/>
        <a:ext cx="5226877" cy="2138831"/>
      </dsp:txXfrm>
    </dsp:sp>
    <dsp:sp modelId="{1C01E749-5574-4808-A9FC-29CC8BAE872A}">
      <dsp:nvSpPr>
        <dsp:cNvPr id="0" name=""/>
        <dsp:cNvSpPr/>
      </dsp:nvSpPr>
      <dsp:spPr>
        <a:xfrm>
          <a:off x="48956" y="0"/>
          <a:ext cx="3086121" cy="25089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Бухгалтерские издержки</a:t>
          </a:r>
          <a:endParaRPr lang="ru-RU" sz="2800" b="1" kern="1200" dirty="0"/>
        </a:p>
      </dsp:txBody>
      <dsp:txXfrm>
        <a:off x="171434" y="122478"/>
        <a:ext cx="2841165" cy="2264024"/>
      </dsp:txXfrm>
    </dsp:sp>
    <dsp:sp modelId="{5E207853-9036-4742-8368-5A221D0E974B}">
      <dsp:nvSpPr>
        <dsp:cNvPr id="0" name=""/>
        <dsp:cNvSpPr/>
      </dsp:nvSpPr>
      <dsp:spPr>
        <a:xfrm rot="5400000">
          <a:off x="4804407" y="1250754"/>
          <a:ext cx="2335599" cy="520070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i="0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ценность других благ, которые можно было бы получить при наиболее выгодном из всех возможных альтернативных способов использования данного ресурса</a:t>
          </a:r>
          <a:endParaRPr lang="ru-RU" sz="2000" b="1" i="0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3371855" y="2797322"/>
        <a:ext cx="5086689" cy="2107569"/>
      </dsp:txXfrm>
    </dsp:sp>
    <dsp:sp modelId="{D7950679-C8D6-4096-85D2-23846384D591}">
      <dsp:nvSpPr>
        <dsp:cNvPr id="0" name=""/>
        <dsp:cNvSpPr/>
      </dsp:nvSpPr>
      <dsp:spPr>
        <a:xfrm>
          <a:off x="56856" y="2634492"/>
          <a:ext cx="3258142" cy="25089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/>
            <a:t>Альтернативные</a:t>
          </a:r>
          <a:r>
            <a:rPr lang="ru-RU" sz="2700" b="1" kern="1200" dirty="0" smtClean="0"/>
            <a:t>  </a:t>
          </a: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издержки</a:t>
          </a:r>
          <a:endParaRPr lang="ru-RU" sz="2800" b="1" kern="1200" dirty="0"/>
        </a:p>
      </dsp:txBody>
      <dsp:txXfrm>
        <a:off x="179334" y="2756970"/>
        <a:ext cx="3013186" cy="226402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BDA8E9-7831-4C66-BBD2-836D7154CA69}">
      <dsp:nvSpPr>
        <dsp:cNvPr id="0" name=""/>
        <dsp:cNvSpPr/>
      </dsp:nvSpPr>
      <dsp:spPr>
        <a:xfrm rot="5400000">
          <a:off x="5031593" y="-1888328"/>
          <a:ext cx="1565926" cy="534258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>
              <a:latin typeface="Verdana" pitchFamily="34" charset="0"/>
              <a:ea typeface="Verdana" pitchFamily="34" charset="0"/>
              <a:cs typeface="Verdana" pitchFamily="34" charset="0"/>
            </a:rPr>
            <a:t>Разница между валовой выручкой и бухгалтерскими издержками фирмы</a:t>
          </a:r>
        </a:p>
      </dsp:txBody>
      <dsp:txXfrm rot="-5400000">
        <a:off x="3143265" y="76442"/>
        <a:ext cx="5266141" cy="1413042"/>
      </dsp:txXfrm>
    </dsp:sp>
    <dsp:sp modelId="{1C01E749-5574-4808-A9FC-29CC8BAE872A}">
      <dsp:nvSpPr>
        <dsp:cNvPr id="0" name=""/>
        <dsp:cNvSpPr/>
      </dsp:nvSpPr>
      <dsp:spPr>
        <a:xfrm>
          <a:off x="235" y="2511"/>
          <a:ext cx="3086121" cy="16575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/>
            <a:t>Бухгалтерская прибыль</a:t>
          </a:r>
        </a:p>
      </dsp:txBody>
      <dsp:txXfrm>
        <a:off x="81152" y="83428"/>
        <a:ext cx="2924287" cy="1495750"/>
      </dsp:txXfrm>
    </dsp:sp>
    <dsp:sp modelId="{5E207853-9036-4742-8368-5A221D0E974B}">
      <dsp:nvSpPr>
        <dsp:cNvPr id="0" name=""/>
        <dsp:cNvSpPr/>
      </dsp:nvSpPr>
      <dsp:spPr>
        <a:xfrm rot="5400000">
          <a:off x="5082221" y="-82144"/>
          <a:ext cx="1322792" cy="520070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>
              <a:latin typeface="Verdana" pitchFamily="34" charset="0"/>
              <a:ea typeface="SimSun-ExtB" pitchFamily="49" charset="-122"/>
              <a:cs typeface="Verdana" pitchFamily="34" charset="0"/>
            </a:rPr>
            <a:t>Разница между валовой выручкой и экономическими издержками фирмы</a:t>
          </a:r>
        </a:p>
      </dsp:txBody>
      <dsp:txXfrm rot="-5400000">
        <a:off x="3143266" y="1921384"/>
        <a:ext cx="5136131" cy="1193646"/>
      </dsp:txXfrm>
    </dsp:sp>
    <dsp:sp modelId="{D7950679-C8D6-4096-85D2-23846384D591}">
      <dsp:nvSpPr>
        <dsp:cNvPr id="0" name=""/>
        <dsp:cNvSpPr/>
      </dsp:nvSpPr>
      <dsp:spPr>
        <a:xfrm>
          <a:off x="57129" y="1784812"/>
          <a:ext cx="3086121" cy="16575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/>
            <a:t>Экономическая прибыль </a:t>
          </a:r>
        </a:p>
      </dsp:txBody>
      <dsp:txXfrm>
        <a:off x="138046" y="1865729"/>
        <a:ext cx="2924287" cy="1495750"/>
      </dsp:txXfrm>
    </dsp:sp>
    <dsp:sp modelId="{25C25A89-143F-41F6-9B13-EFBC6AD96D19}">
      <dsp:nvSpPr>
        <dsp:cNvPr id="0" name=""/>
        <dsp:cNvSpPr/>
      </dsp:nvSpPr>
      <dsp:spPr>
        <a:xfrm rot="5400000">
          <a:off x="5164885" y="1411081"/>
          <a:ext cx="1275133" cy="554021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i="0" kern="1200" dirty="0"/>
            <a:t>Минимальный уровень прибыльности</a:t>
          </a:r>
          <a:r>
            <a:rPr lang="ru-RU" sz="1800" b="0" i="0" kern="1200" dirty="0"/>
            <a:t>, </a:t>
          </a:r>
          <a:r>
            <a:rPr lang="ru-RU" sz="1800" b="1" i="0" kern="1200" dirty="0"/>
            <a:t>достаточный для того, чтобы владельцы предприятия считали для себя выгодным продолжение занятий данным видом бизнеса (равна альтернативным издержкам)</a:t>
          </a:r>
          <a:endParaRPr lang="ru-RU" sz="1800" b="1" i="0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3032344" y="3605870"/>
        <a:ext cx="5477969" cy="1150639"/>
      </dsp:txXfrm>
    </dsp:sp>
    <dsp:sp modelId="{B81BA971-9CAF-459D-983F-C87EF76537AD}">
      <dsp:nvSpPr>
        <dsp:cNvPr id="0" name=""/>
        <dsp:cNvSpPr/>
      </dsp:nvSpPr>
      <dsp:spPr>
        <a:xfrm>
          <a:off x="235" y="3483438"/>
          <a:ext cx="3031873" cy="16575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/>
            <a:t>Нормальная прибыль</a:t>
          </a:r>
        </a:p>
      </dsp:txBody>
      <dsp:txXfrm>
        <a:off x="81152" y="3564355"/>
        <a:ext cx="2870039" cy="149575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238BC4-BA6F-4116-9504-66D90C8405EA}">
      <dsp:nvSpPr>
        <dsp:cNvPr id="0" name=""/>
        <dsp:cNvSpPr/>
      </dsp:nvSpPr>
      <dsp:spPr>
        <a:xfrm rot="10800000">
          <a:off x="1489683" y="1086"/>
          <a:ext cx="5472684" cy="52739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190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демпинговые цены</a:t>
          </a:r>
          <a:r>
            <a:rPr lang="ru-RU" sz="1800" kern="1200" dirty="0" smtClean="0"/>
            <a:t> </a:t>
          </a:r>
          <a:endParaRPr lang="ru-RU" sz="1800" b="1" kern="1200" dirty="0"/>
        </a:p>
      </dsp:txBody>
      <dsp:txXfrm rot="10800000">
        <a:off x="1621532" y="1086"/>
        <a:ext cx="5340835" cy="527396"/>
      </dsp:txXfrm>
    </dsp:sp>
    <dsp:sp modelId="{21BAB4B3-6667-4842-AF74-3DA1A4B5B915}">
      <dsp:nvSpPr>
        <dsp:cNvPr id="0" name=""/>
        <dsp:cNvSpPr/>
      </dsp:nvSpPr>
      <dsp:spPr>
        <a:xfrm>
          <a:off x="1267232" y="42333"/>
          <a:ext cx="444902" cy="444902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33EE01-A646-4C8B-B7CB-43BEAF4E5BE6}">
      <dsp:nvSpPr>
        <dsp:cNvPr id="0" name=""/>
        <dsp:cNvSpPr/>
      </dsp:nvSpPr>
      <dsp:spPr>
        <a:xfrm rot="10800000">
          <a:off x="1502982" y="670704"/>
          <a:ext cx="5472684" cy="60710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190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установление контроля над деятельностью конкурента</a:t>
          </a:r>
          <a:endParaRPr lang="ru-RU" sz="1800" b="1" kern="1200" dirty="0"/>
        </a:p>
      </dsp:txBody>
      <dsp:txXfrm rot="10800000">
        <a:off x="1654759" y="670704"/>
        <a:ext cx="5320907" cy="607109"/>
      </dsp:txXfrm>
    </dsp:sp>
    <dsp:sp modelId="{C9796D50-63B6-42D2-8116-AAD5D6DD2CDD}">
      <dsp:nvSpPr>
        <dsp:cNvPr id="0" name=""/>
        <dsp:cNvSpPr/>
      </dsp:nvSpPr>
      <dsp:spPr>
        <a:xfrm>
          <a:off x="1267232" y="742393"/>
          <a:ext cx="444902" cy="444902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A9802C-663D-438A-8D41-F4F6A0EB7EDE}">
      <dsp:nvSpPr>
        <dsp:cNvPr id="0" name=""/>
        <dsp:cNvSpPr/>
      </dsp:nvSpPr>
      <dsp:spPr>
        <a:xfrm rot="10800000">
          <a:off x="1489683" y="1401206"/>
          <a:ext cx="5472684" cy="68728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190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злоупотребление господствующим положением на рынке</a:t>
          </a:r>
          <a:endParaRPr lang="ru-RU" sz="1800" b="1" kern="1200" dirty="0"/>
        </a:p>
      </dsp:txBody>
      <dsp:txXfrm rot="10800000">
        <a:off x="1661504" y="1401206"/>
        <a:ext cx="5300863" cy="687285"/>
      </dsp:txXfrm>
    </dsp:sp>
    <dsp:sp modelId="{CD9C2D25-8020-410D-9511-D222240AD7C6}">
      <dsp:nvSpPr>
        <dsp:cNvPr id="0" name=""/>
        <dsp:cNvSpPr/>
      </dsp:nvSpPr>
      <dsp:spPr>
        <a:xfrm>
          <a:off x="1267232" y="1522398"/>
          <a:ext cx="444902" cy="444902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9C3C92-08A1-4E5B-93BD-9023956CADE9}">
      <dsp:nvSpPr>
        <dsp:cNvPr id="0" name=""/>
        <dsp:cNvSpPr/>
      </dsp:nvSpPr>
      <dsp:spPr>
        <a:xfrm rot="10800000">
          <a:off x="1489683" y="2221299"/>
          <a:ext cx="5472684" cy="573702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190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установление дискриминационных цен или коммерческих условий</a:t>
          </a:r>
          <a:endParaRPr lang="ru-RU" sz="1800" b="1" kern="1200" dirty="0"/>
        </a:p>
      </dsp:txBody>
      <dsp:txXfrm rot="10800000">
        <a:off x="1633108" y="2221299"/>
        <a:ext cx="5329259" cy="573702"/>
      </dsp:txXfrm>
    </dsp:sp>
    <dsp:sp modelId="{4CB7422A-49E8-48EA-96CD-0248226EAC4D}">
      <dsp:nvSpPr>
        <dsp:cNvPr id="0" name=""/>
        <dsp:cNvSpPr/>
      </dsp:nvSpPr>
      <dsp:spPr>
        <a:xfrm>
          <a:off x="1267232" y="2285698"/>
          <a:ext cx="444902" cy="444902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2E7DA3-A033-4ECB-942B-BAEAD269A1EC}">
      <dsp:nvSpPr>
        <dsp:cNvPr id="0" name=""/>
        <dsp:cNvSpPr/>
      </dsp:nvSpPr>
      <dsp:spPr>
        <a:xfrm rot="10800000">
          <a:off x="1489683" y="2927808"/>
          <a:ext cx="5472684" cy="653842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190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введение ограничительных условий и агентских соглашений при сбыте  </a:t>
          </a:r>
          <a:endParaRPr lang="ru-RU" sz="1800" b="1" kern="1200" dirty="0"/>
        </a:p>
      </dsp:txBody>
      <dsp:txXfrm rot="10800000">
        <a:off x="1653143" y="2927808"/>
        <a:ext cx="5309224" cy="653842"/>
      </dsp:txXfrm>
    </dsp:sp>
    <dsp:sp modelId="{E1A90670-09C8-42AA-A96F-62A203584C40}">
      <dsp:nvSpPr>
        <dsp:cNvPr id="0" name=""/>
        <dsp:cNvSpPr/>
      </dsp:nvSpPr>
      <dsp:spPr>
        <a:xfrm>
          <a:off x="1267232" y="3032277"/>
          <a:ext cx="444902" cy="444902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60A255-87EF-4230-BBC7-FBDC038FC5FA}">
      <dsp:nvSpPr>
        <dsp:cNvPr id="0" name=""/>
        <dsp:cNvSpPr/>
      </dsp:nvSpPr>
      <dsp:spPr>
        <a:xfrm rot="10800000">
          <a:off x="1489683" y="3714457"/>
          <a:ext cx="5472684" cy="535022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190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тайный сговор на торгах</a:t>
          </a:r>
          <a:endParaRPr lang="ru-RU" sz="1800" b="1" kern="1200" dirty="0"/>
        </a:p>
      </dsp:txBody>
      <dsp:txXfrm rot="10800000">
        <a:off x="1623438" y="3714457"/>
        <a:ext cx="5338929" cy="535022"/>
      </dsp:txXfrm>
    </dsp:sp>
    <dsp:sp modelId="{03E0AF5A-496B-4D7A-A882-C17CAE4CEB20}">
      <dsp:nvSpPr>
        <dsp:cNvPr id="0" name=""/>
        <dsp:cNvSpPr/>
      </dsp:nvSpPr>
      <dsp:spPr>
        <a:xfrm>
          <a:off x="1267232" y="3759516"/>
          <a:ext cx="444902" cy="444902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D1FE6A-D015-4C39-983A-B35B9AAC15AD}">
      <dsp:nvSpPr>
        <dsp:cNvPr id="0" name=""/>
        <dsp:cNvSpPr/>
      </dsp:nvSpPr>
      <dsp:spPr>
        <a:xfrm rot="10800000">
          <a:off x="1489683" y="4382286"/>
          <a:ext cx="5472684" cy="72646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190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недобросовестное копирование товаров и технологий конкурентов</a:t>
          </a:r>
          <a:endParaRPr lang="ru-RU" sz="1800" b="1" kern="1200" dirty="0"/>
        </a:p>
      </dsp:txBody>
      <dsp:txXfrm rot="10800000">
        <a:off x="1671299" y="4382286"/>
        <a:ext cx="5291068" cy="726463"/>
      </dsp:txXfrm>
    </dsp:sp>
    <dsp:sp modelId="{4284E7B0-CC72-45FE-A978-6800E385982A}">
      <dsp:nvSpPr>
        <dsp:cNvPr id="0" name=""/>
        <dsp:cNvSpPr/>
      </dsp:nvSpPr>
      <dsp:spPr>
        <a:xfrm>
          <a:off x="1267232" y="4523066"/>
          <a:ext cx="444902" cy="444902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326266-5D69-4766-B736-66209CA76379}">
      <dsp:nvSpPr>
        <dsp:cNvPr id="0" name=""/>
        <dsp:cNvSpPr/>
      </dsp:nvSpPr>
      <dsp:spPr>
        <a:xfrm rot="10800000">
          <a:off x="1502982" y="5242643"/>
          <a:ext cx="5472684" cy="44598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190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ложная информация о товаре</a:t>
          </a:r>
          <a:endParaRPr lang="ru-RU" sz="1800" b="1" kern="1200" dirty="0"/>
        </a:p>
      </dsp:txBody>
      <dsp:txXfrm rot="10800000">
        <a:off x="1614479" y="5242643"/>
        <a:ext cx="5361187" cy="445988"/>
      </dsp:txXfrm>
    </dsp:sp>
    <dsp:sp modelId="{35049671-87FA-4CF8-9FC5-361CC31647E9}">
      <dsp:nvSpPr>
        <dsp:cNvPr id="0" name=""/>
        <dsp:cNvSpPr/>
      </dsp:nvSpPr>
      <dsp:spPr>
        <a:xfrm>
          <a:off x="1267232" y="5242099"/>
          <a:ext cx="444902" cy="444902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7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9E49A8A-D504-40A5-984B-E6A0175F9D1C}" type="datetimeFigureOut">
              <a:rPr lang="ru-RU"/>
              <a:pPr>
                <a:defRPr/>
              </a:pPr>
              <a:t>05.02.2025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9E2385F-EA6A-44EE-AF2A-0EC667559C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23069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4DE7C-E94C-4201-B7F6-BC35C3C1C5EE}" type="datetimeFigureOut">
              <a:rPr lang="ru-RU"/>
              <a:pPr>
                <a:defRPr/>
              </a:pPr>
              <a:t>05.02.2025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E1FC5-5872-413E-AEA8-6941FFB29A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B989E-5C16-41CC-8AA3-F1E310B385A1}" type="datetimeFigureOut">
              <a:rPr lang="ru-RU"/>
              <a:pPr>
                <a:defRPr/>
              </a:pPr>
              <a:t>05.02.2025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0B7B2C-BB76-4AB0-9DA3-F64AF08E35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ACA69-8F31-41DF-90AE-8C9E22982F05}" type="datetimeFigureOut">
              <a:rPr lang="ru-RU"/>
              <a:pPr>
                <a:defRPr/>
              </a:pPr>
              <a:t>05.02.2025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705CA-5763-4E29-810C-3B8312DE8C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AA56B-3A08-4897-ABD0-E83D742DFC08}" type="datetimeFigureOut">
              <a:rPr lang="ru-RU"/>
              <a:pPr>
                <a:defRPr/>
              </a:pPr>
              <a:t>05.02.2025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1E7A8E-385B-40C3-8B2E-AD2164F2BB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9F53BF-1FE8-4277-A7F7-345FCFC9114F}" type="datetimeFigureOut">
              <a:rPr lang="ru-RU"/>
              <a:pPr>
                <a:defRPr/>
              </a:pPr>
              <a:t>05.02.2025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0B20B8-CA70-4A17-AEA9-C74C1E4A08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7FB43-643E-440B-8B00-6CEDB79EB7BD}" type="datetimeFigureOut">
              <a:rPr lang="ru-RU"/>
              <a:pPr>
                <a:defRPr/>
              </a:pPr>
              <a:t>05.02.2025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68C065-9375-404C-A74B-04A8D445A0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6AE9E-E97F-4DA4-A40E-7F2E64B39918}" type="datetimeFigureOut">
              <a:rPr lang="ru-RU"/>
              <a:pPr>
                <a:defRPr/>
              </a:pPr>
              <a:t>05.02.2025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C1A843-8280-4CD9-89A4-4048B86DAD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D9358-0BB4-4EB4-B1F4-D1F7C3B41FFD}" type="datetimeFigureOut">
              <a:rPr lang="ru-RU"/>
              <a:pPr>
                <a:defRPr/>
              </a:pPr>
              <a:t>05.02.2025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CFBCD-8F4E-428F-AD24-ECF168F68E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0D25F-CA9C-4D90-A57E-3854B6814FD4}" type="datetimeFigureOut">
              <a:rPr lang="ru-RU"/>
              <a:pPr>
                <a:defRPr/>
              </a:pPr>
              <a:t>05.02.2025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EBCA27-8B0B-41EE-B59F-2C3E9EFEF0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A123E8-8DF3-4E3D-AF5F-896C65BCA96B}" type="datetimeFigureOut">
              <a:rPr lang="ru-RU"/>
              <a:pPr>
                <a:defRPr/>
              </a:pPr>
              <a:t>05.02.2025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7001B-F727-465D-A471-559A5C453C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E7017-EC2A-448A-B229-807AA409E3F4}" type="datetimeFigureOut">
              <a:rPr lang="ru-RU"/>
              <a:pPr>
                <a:defRPr/>
              </a:pPr>
              <a:t>05.02.2025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9C46A-358D-4999-86CE-C2C5D60C96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8097308C-BF68-41E4-BBD3-AABB985561F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5017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9118FC2-74C5-4063-94B4-151F9F6AB560}" type="datetimeFigureOut">
              <a:rPr lang="ru-RU"/>
              <a:pPr>
                <a:defRPr/>
              </a:pPr>
              <a:t>05.02.2025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C5EC4F-569F-41B4-8858-B68534BC95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1" r:id="rId2"/>
    <p:sldLayoutId id="2147483793" r:id="rId3"/>
    <p:sldLayoutId id="2147483790" r:id="rId4"/>
    <p:sldLayoutId id="2147483789" r:id="rId5"/>
    <p:sldLayoutId id="2147483788" r:id="rId6"/>
    <p:sldLayoutId id="2147483787" r:id="rId7"/>
    <p:sldLayoutId id="2147483786" r:id="rId8"/>
    <p:sldLayoutId id="2147483794" r:id="rId9"/>
    <p:sldLayoutId id="2147483785" r:id="rId10"/>
    <p:sldLayoutId id="2147483784" r:id="rId11"/>
    <p:sldLayoutId id="2147483795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.w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8.wmf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/>
              <a:t>Тема </a:t>
            </a:r>
            <a:r>
              <a:rPr lang="ru-RU" dirty="0" smtClean="0"/>
              <a:t>6: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2636912"/>
            <a:ext cx="7854950" cy="2344663"/>
          </a:xfrm>
        </p:spPr>
        <p:txBody>
          <a:bodyPr/>
          <a:lstStyle/>
          <a:p>
            <a:pPr marR="0" algn="ctr"/>
            <a:r>
              <a:rPr lang="ru-RU" sz="5400" b="1" dirty="0" smtClean="0"/>
              <a:t>Экономика бизнеса</a:t>
            </a:r>
            <a:endParaRPr lang="ru-RU" sz="5400" b="1" dirty="0" smtClean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35918"/>
          </a:xfrm>
        </p:spPr>
        <p:txBody>
          <a:bodyPr/>
          <a:lstStyle/>
          <a:p>
            <a:r>
              <a:rPr lang="ru-RU" b="1" dirty="0" smtClean="0"/>
              <a:t>Вопросы: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4983832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ru-RU" sz="1800" dirty="0" smtClean="0">
              <a:cs typeface="Times New Roman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b="1" i="1" dirty="0" smtClean="0">
                <a:latin typeface="+mj-lt"/>
                <a:ea typeface="Times New Roman" panose="02020603050405020304" pitchFamily="18" charset="0"/>
              </a:rPr>
              <a:t>Законы </a:t>
            </a:r>
            <a:r>
              <a:rPr lang="ru-RU" sz="2800" b="1" i="1" dirty="0">
                <a:latin typeface="+mj-lt"/>
                <a:ea typeface="Times New Roman" panose="02020603050405020304" pitchFamily="18" charset="0"/>
              </a:rPr>
              <a:t>спроса и предложения. </a:t>
            </a:r>
            <a:endParaRPr lang="ru-RU" sz="2800" b="1" dirty="0">
              <a:latin typeface="+mj-lt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b="1" i="1" dirty="0">
                <a:latin typeface="+mj-lt"/>
                <a:ea typeface="Times New Roman" panose="02020603050405020304" pitchFamily="18" charset="0"/>
              </a:rPr>
              <a:t>Цели и задачи фирмы в рыночной экономике.</a:t>
            </a:r>
            <a:endParaRPr lang="ru-RU" sz="2800" b="1" dirty="0">
              <a:latin typeface="+mj-lt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b="1" i="1" dirty="0">
                <a:latin typeface="+mj-lt"/>
                <a:ea typeface="Times New Roman" panose="02020603050405020304" pitchFamily="18" charset="0"/>
              </a:rPr>
              <a:t>Виды предпринимательства. Организационно-правовые формы предприятий.</a:t>
            </a:r>
            <a:endParaRPr lang="ru-RU" sz="2800" b="1" dirty="0">
              <a:latin typeface="+mj-lt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b="1" i="1" dirty="0">
                <a:latin typeface="+mj-lt"/>
                <a:ea typeface="Times New Roman" panose="02020603050405020304" pitchFamily="18" charset="0"/>
              </a:rPr>
              <a:t>Издержки производства и прибыль.</a:t>
            </a:r>
            <a:endParaRPr lang="ru-RU" sz="2800" b="1" dirty="0">
              <a:latin typeface="+mj-lt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b="1" i="1" dirty="0">
                <a:latin typeface="+mj-lt"/>
                <a:ea typeface="Times New Roman" panose="02020603050405020304" pitchFamily="18" charset="0"/>
              </a:rPr>
              <a:t>Конкуренция: сущность и виды.</a:t>
            </a:r>
            <a:endParaRPr lang="ru-RU" sz="2800" b="1" dirty="0">
              <a:latin typeface="+mj-lt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b="1" i="1" dirty="0">
                <a:latin typeface="+mj-lt"/>
                <a:ea typeface="Times New Roman" panose="02020603050405020304" pitchFamily="18" charset="0"/>
              </a:rPr>
              <a:t>Налогообложение бизнеса. Общий и специальные режимы налогообложения.</a:t>
            </a:r>
            <a:endParaRPr lang="ru-RU" sz="2800" b="1" dirty="0">
              <a:latin typeface="+mj-lt"/>
              <a:ea typeface="Times New Roman" panose="02020603050405020304" pitchFamily="18" charset="0"/>
            </a:endParaRPr>
          </a:p>
          <a:p>
            <a:pPr marL="342900" indent="-342900">
              <a:buFont typeface="Wingdings 2" pitchFamily="18" charset="2"/>
              <a:buNone/>
            </a:pPr>
            <a:endParaRPr lang="ru-RU" dirty="0" smtClean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pPr marL="0" indent="0" algn="ctr">
              <a:buNone/>
            </a:pPr>
            <a:r>
              <a:rPr lang="ru-RU" sz="7200" i="1" dirty="0">
                <a:solidFill>
                  <a:srgbClr val="FF0000"/>
                </a:solidFill>
              </a:rPr>
              <a:t>1</a:t>
            </a:r>
            <a:r>
              <a:rPr lang="ru-RU" sz="7200" i="1" dirty="0" smtClean="0">
                <a:solidFill>
                  <a:srgbClr val="FF0000"/>
                </a:solidFill>
              </a:rPr>
              <a:t> вопрос</a:t>
            </a:r>
            <a:endParaRPr lang="ru-RU" sz="72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1592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dirty="0"/>
              <a:t>Под спросом на товары и услуги</a:t>
            </a:r>
            <a:r>
              <a:rPr lang="ru-RU" dirty="0"/>
              <a:t> понимается такое их количество, которое потребители желают и могут приобрести по конкретному значению цены в данный момент </a:t>
            </a:r>
            <a:r>
              <a:rPr lang="ru-RU" dirty="0" smtClean="0"/>
              <a:t>времени</a:t>
            </a:r>
            <a:endParaRPr lang="ru-RU" dirty="0"/>
          </a:p>
          <a:p>
            <a:endParaRPr lang="ru-RU" dirty="0" smtClean="0"/>
          </a:p>
          <a:p>
            <a:pPr indent="450215" algn="ctr">
              <a:spcAft>
                <a:spcPts val="0"/>
              </a:spcAft>
            </a:pP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Закон спроса: </a:t>
            </a:r>
            <a:r>
              <a:rPr lang="ru-RU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чем выше цена, тем ниже спрос, и наоборот.</a:t>
            </a:r>
            <a:endParaRPr lang="ru-RU" sz="2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4469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Алгебраический</a:t>
            </a:r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способ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ctr">
              <a:spcAft>
                <a:spcPts val="0"/>
              </a:spcAft>
              <a:buNone/>
            </a:pPr>
            <a:endParaRPr lang="ru-RU" sz="2800" b="1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ctr">
              <a:spcAft>
                <a:spcPts val="0"/>
              </a:spcAft>
              <a:buNone/>
            </a:pPr>
            <a:r>
              <a:rPr lang="en-US" sz="28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QD</a:t>
            </a:r>
            <a:r>
              <a:rPr lang="ru-RU" sz="28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 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ru-RU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• 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</a:t>
            </a:r>
            <a:endParaRPr lang="ru-RU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en-US" sz="28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QD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− объем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спроса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свободный объем спроса не зависящий от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цены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− показатель степени зависимости спроса на товар от его цены (угловой коэффициент линии спроса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9694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Табличный способ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ctr">
              <a:spcAft>
                <a:spcPts val="0"/>
              </a:spcAft>
              <a:buNone/>
            </a:pPr>
            <a:endParaRPr lang="ru-RU" sz="2800" b="1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Aft>
                <a:spcPts val="0"/>
              </a:spcAft>
              <a:buNone/>
            </a:pP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6815005"/>
              </p:ext>
            </p:extLst>
          </p:nvPr>
        </p:nvGraphicFramePr>
        <p:xfrm>
          <a:off x="2195735" y="2708919"/>
          <a:ext cx="4320480" cy="2304256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2160240"/>
                <a:gridCol w="2160240"/>
              </a:tblGrid>
              <a:tr h="576064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QD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ru-RU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</a:t>
                      </a:r>
                      <a:endParaRPr lang="ru-RU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8953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Графический способ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ctr">
              <a:spcAft>
                <a:spcPts val="0"/>
              </a:spcAft>
              <a:buNone/>
            </a:pPr>
            <a:endParaRPr lang="ru-RU" sz="2800" b="1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Aft>
                <a:spcPts val="0"/>
              </a:spcAft>
              <a:buNone/>
            </a:pP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404908"/>
            <a:ext cx="8363272" cy="3328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039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Неценовые факторы спроса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just">
              <a:spcAft>
                <a:spcPts val="0"/>
              </a:spcAft>
              <a:buNone/>
              <a:tabLst>
                <a:tab pos="1552575" algn="l"/>
              </a:tabLs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доход потребителя</a:t>
            </a:r>
            <a:endParaRPr lang="ru-RU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Aft>
                <a:spcPts val="0"/>
              </a:spcAft>
              <a:buNone/>
              <a:tabLst>
                <a:tab pos="1552575" algn="l"/>
              </a:tabLs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качество товара</a:t>
            </a:r>
            <a:endParaRPr lang="ru-RU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Aft>
                <a:spcPts val="0"/>
              </a:spcAft>
              <a:buNone/>
              <a:tabLst>
                <a:tab pos="1552575" algn="l"/>
              </a:tabLs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 изменения в потребительских вкусах</a:t>
            </a:r>
            <a:endParaRPr lang="ru-RU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Aft>
                <a:spcPts val="0"/>
              </a:spcAft>
              <a:buNone/>
              <a:tabLst>
                <a:tab pos="1552575" algn="l"/>
              </a:tabLs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4. наличие 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товаров-заменителей 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 цены на них</a:t>
            </a:r>
            <a:endParaRPr lang="ru-RU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Aft>
                <a:spcPts val="0"/>
              </a:spcAft>
              <a:buNone/>
              <a:tabLst>
                <a:tab pos="1552575" algn="l"/>
              </a:tabLs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5. цены на взаимозаменяемые товары</a:t>
            </a:r>
            <a:endParaRPr lang="ru-RU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Aft>
                <a:spcPts val="0"/>
              </a:spcAft>
              <a:buNone/>
              <a:tabLst>
                <a:tab pos="1552575" algn="l"/>
              </a:tabLs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6. число покупателей данного товара</a:t>
            </a:r>
            <a:endParaRPr lang="ru-RU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9481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/>
          <a:lstStyle/>
          <a:p>
            <a:pPr algn="ctr"/>
            <a:r>
              <a:rPr lang="ru-RU" i="1" dirty="0" smtClean="0">
                <a:solidFill>
                  <a:srgbClr val="C00000"/>
                </a:solidFill>
              </a:rPr>
              <a:t>Эластичность спроса</a:t>
            </a:r>
            <a:endParaRPr lang="ru-RU" i="1" dirty="0">
              <a:solidFill>
                <a:srgbClr val="C0000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/>
            <a:r>
              <a:rPr lang="ru-RU" sz="2800" b="1" i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 </a:t>
            </a:r>
            <a:r>
              <a:rPr lang="ru-RU" sz="2800" b="1" i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цене</a:t>
            </a:r>
            <a:r>
              <a:rPr lang="ru-RU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b="1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позволяет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определить, на какую величину изменится 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спрос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некоторый товар Х в ответ на изменение 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цены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этого товара на одну единицу или на один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процент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0" algn="ctr"/>
            <a:r>
              <a:rPr lang="ru-RU" sz="2800" b="1" i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</a:t>
            </a:r>
            <a:r>
              <a:rPr lang="ru-RU" sz="2800" b="1" i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 доходу</a:t>
            </a:r>
            <a:r>
              <a:rPr lang="ru-RU" sz="28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lvl="0" indent="0" algn="ctr">
              <a:buNone/>
            </a:pP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позволяет 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определить, на какую величину изменится 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спрос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на некоторый товар Х в ответ на изменение </a:t>
            </a: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дохода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потребителя 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этого товара на одну единицу или на один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процент </a:t>
            </a:r>
            <a:endParaRPr lang="ru-RU" dirty="0">
              <a:solidFill>
                <a:prstClr val="black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9604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450215" algn="just">
              <a:spcAft>
                <a:spcPts val="0"/>
              </a:spcAft>
              <a:tabLst>
                <a:tab pos="1552575" algn="l"/>
              </a:tabLst>
            </a:pPr>
            <a:r>
              <a:rPr lang="ru-RU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Предложение товаров и услуг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представляет собой такой объем последних, который производители этих товаров (продавцы) готовы предложить рынку по каждому значению цены в конкретный момент времени.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  <a:tabLst>
                <a:tab pos="1552575" algn="l"/>
              </a:tabLst>
            </a:pPr>
            <a:endParaRPr lang="ru-RU" sz="2800" b="1" i="1" dirty="0" smtClean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ctr">
              <a:spcAft>
                <a:spcPts val="0"/>
              </a:spcAft>
              <a:buNone/>
              <a:tabLst>
                <a:tab pos="1552575" algn="l"/>
              </a:tabLst>
            </a:pP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Закон 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предложения </a:t>
            </a:r>
            <a:r>
              <a:rPr lang="ru-RU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характеризует прямую зависимость между ценой товара и объемом его </a:t>
            </a:r>
            <a:r>
              <a:rPr lang="ru-RU" sz="28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предложения</a:t>
            </a:r>
            <a:endParaRPr lang="ru-RU" sz="2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4623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i="1" dirty="0" smtClean="0">
                <a:solidFill>
                  <a:srgbClr val="FF0000"/>
                </a:solidFill>
              </a:rPr>
              <a:t>Алгебраический способ</a:t>
            </a:r>
            <a:endParaRPr lang="ru-RU" sz="4000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ctr">
              <a:spcAft>
                <a:spcPts val="0"/>
              </a:spcAft>
              <a:buNone/>
              <a:tabLst>
                <a:tab pos="1552575" algn="l"/>
              </a:tabLst>
            </a:pP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QS</a:t>
            </a:r>
            <a:r>
              <a:rPr lang="ru-RU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= 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+ 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• 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endParaRPr lang="ru-RU" sz="2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  <a:tabLst>
                <a:tab pos="1552575" algn="l"/>
              </a:tabLst>
            </a:pP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QS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объем продаж.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  <a:tabLst>
                <a:tab pos="1552575" algn="l"/>
              </a:tabLst>
            </a:pP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свободный объем предложения, не зависящий от цены.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  <a:tabLst>
                <a:tab pos="1552575" algn="l"/>
              </a:tabLst>
            </a:pP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показатель степени зависимости объема предложения товара от его цены (угловой коэффициент линии предложения).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9016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i="1" dirty="0" smtClean="0">
                <a:solidFill>
                  <a:srgbClr val="FF0000"/>
                </a:solidFill>
              </a:rPr>
              <a:t>Табличный способ</a:t>
            </a:r>
            <a:endParaRPr lang="ru-RU" sz="40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050922"/>
              </p:ext>
            </p:extLst>
          </p:nvPr>
        </p:nvGraphicFramePr>
        <p:xfrm>
          <a:off x="2411758" y="2708919"/>
          <a:ext cx="4824537" cy="2736304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2448274"/>
                <a:gridCol w="2376263"/>
              </a:tblGrid>
              <a:tr h="684076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QS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076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2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076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ru-RU" sz="2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076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2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7463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i="1" dirty="0" smtClean="0">
                <a:solidFill>
                  <a:srgbClr val="FF0000"/>
                </a:solidFill>
              </a:rPr>
              <a:t>Графический способ</a:t>
            </a:r>
            <a:endParaRPr lang="ru-RU" sz="4000" b="1" i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9552" y="2420888"/>
            <a:ext cx="7776864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477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i="1" dirty="0" smtClean="0">
                <a:solidFill>
                  <a:srgbClr val="0070C0"/>
                </a:solidFill>
              </a:rPr>
              <a:t>Неценовые факторы предложения</a:t>
            </a:r>
            <a:endParaRPr lang="ru-RU" sz="4000" b="1" i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just">
              <a:spcAft>
                <a:spcPts val="0"/>
              </a:spcAft>
              <a:buNone/>
              <a:tabLst>
                <a:tab pos="1543050" algn="l"/>
              </a:tabLs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цены на экономические ресурсы </a:t>
            </a:r>
            <a:endParaRPr lang="ru-RU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Aft>
                <a:spcPts val="0"/>
              </a:spcAft>
              <a:buNone/>
              <a:tabLst>
                <a:tab pos="1543050" algn="l"/>
              </a:tabLs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особенности технологического процесса</a:t>
            </a:r>
            <a:endParaRPr lang="ru-RU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Aft>
                <a:spcPts val="0"/>
              </a:spcAft>
              <a:buNone/>
              <a:tabLst>
                <a:tab pos="1543050" algn="l"/>
              </a:tabLs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 макроэкономическая политика</a:t>
            </a:r>
            <a:endParaRPr lang="ru-RU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Aft>
                <a:spcPts val="0"/>
              </a:spcAft>
              <a:buNone/>
              <a:tabLst>
                <a:tab pos="1543050" algn="l"/>
              </a:tabLs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4. количество продавцов данного товара</a:t>
            </a:r>
            <a:endParaRPr lang="ru-RU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Aft>
                <a:spcPts val="0"/>
              </a:spcAft>
              <a:buNone/>
              <a:tabLst>
                <a:tab pos="1543050" algn="l"/>
              </a:tabLs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5. цены на взаимозаменяемые товары</a:t>
            </a:r>
            <a:endParaRPr lang="ru-RU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Aft>
                <a:spcPts val="0"/>
              </a:spcAft>
              <a:buNone/>
              <a:tabLst>
                <a:tab pos="1543050" algn="l"/>
              </a:tabLs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6. цены на товары участвующие с данным товаром в одном производственном процессе</a:t>
            </a:r>
            <a:endParaRPr lang="ru-RU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spcAft>
                <a:spcPts val="0"/>
              </a:spcAft>
              <a:buNone/>
              <a:tabLst>
                <a:tab pos="1543050" algn="l"/>
              </a:tabLs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7. фактор времени</a:t>
            </a:r>
            <a:endParaRPr lang="ru-RU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0087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pPr marL="0" indent="0" algn="ctr">
              <a:buNone/>
            </a:pPr>
            <a:r>
              <a:rPr lang="ru-RU" sz="7200" i="1" dirty="0" smtClean="0">
                <a:solidFill>
                  <a:srgbClr val="FF0000"/>
                </a:solidFill>
              </a:rPr>
              <a:t>2 вопрос</a:t>
            </a:r>
            <a:endParaRPr lang="ru-RU" sz="72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914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/>
          <a:lstStyle/>
          <a:p>
            <a:pPr algn="ctr"/>
            <a:r>
              <a:rPr lang="ru-RU" sz="5400" b="1" i="1" dirty="0" smtClean="0"/>
              <a:t>Фирма</a:t>
            </a:r>
            <a:endParaRPr lang="ru-RU" sz="5400" b="1" i="1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 marL="82296" indent="0" algn="ctr">
              <a:buNone/>
            </a:pPr>
            <a:r>
              <a:rPr lang="ru-RU" b="1" i="1" dirty="0" smtClean="0">
                <a:solidFill>
                  <a:srgbClr val="FF0000"/>
                </a:solidFill>
              </a:rPr>
              <a:t>Хозяйственная практика</a:t>
            </a:r>
          </a:p>
          <a:p>
            <a:pPr marL="82296" indent="0" algn="ctr">
              <a:buNone/>
            </a:pPr>
            <a:r>
              <a:rPr lang="ru-RU" b="1" i="1" dirty="0" smtClean="0"/>
              <a:t>образование, ведущее </a:t>
            </a:r>
            <a:r>
              <a:rPr lang="ru-RU" b="1" i="1" dirty="0"/>
              <a:t>коммерческую деятельность (Гражданский кодекс РФ). </a:t>
            </a:r>
          </a:p>
          <a:p>
            <a:pPr marL="82296" indent="0" algn="ctr">
              <a:buNone/>
            </a:pPr>
            <a:endParaRPr lang="ru-RU" b="1" i="1" dirty="0" smtClean="0">
              <a:solidFill>
                <a:srgbClr val="FF000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 marL="82296" indent="0" algn="ctr">
              <a:buNone/>
            </a:pPr>
            <a:r>
              <a:rPr lang="ru-RU" b="1" i="1" dirty="0" smtClean="0">
                <a:solidFill>
                  <a:srgbClr val="FF0000"/>
                </a:solidFill>
              </a:rPr>
              <a:t>Экономическая теория</a:t>
            </a:r>
          </a:p>
          <a:p>
            <a:pPr marL="82296" indent="0" algn="ctr">
              <a:buNone/>
            </a:pPr>
            <a:r>
              <a:rPr lang="ru-RU" b="1" i="1" dirty="0" smtClean="0"/>
              <a:t>организация</a:t>
            </a:r>
            <a:r>
              <a:rPr lang="ru-RU" b="1" i="1" dirty="0"/>
              <a:t>, использующая ресурсы для производства товаров или услуг с целью получения прибыли, владеющая и управляющая одним или несколькими предприятиями  (</a:t>
            </a:r>
            <a:r>
              <a:rPr lang="ru-RU" b="1" dirty="0"/>
              <a:t>К. </a:t>
            </a:r>
            <a:r>
              <a:rPr lang="ru-RU" b="1" dirty="0" err="1"/>
              <a:t>Макконелл</a:t>
            </a:r>
            <a:r>
              <a:rPr lang="ru-RU" b="1" dirty="0"/>
              <a:t>, Л. </a:t>
            </a:r>
            <a:r>
              <a:rPr lang="ru-RU" b="1" dirty="0" err="1"/>
              <a:t>Брю</a:t>
            </a:r>
            <a:r>
              <a:rPr lang="ru-RU" b="1" i="1" dirty="0"/>
              <a:t>)</a:t>
            </a:r>
            <a:r>
              <a:rPr lang="ru-RU" b="1" dirty="0">
                <a:latin typeface="Verdana" pitchFamily="34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4379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00125"/>
            <a:ext cx="8229600" cy="4286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dirty="0" smtClean="0">
                <a:solidFill>
                  <a:srgbClr val="FF0000"/>
                </a:solidFill>
              </a:rPr>
              <a:t>Целевые установки фирмы</a:t>
            </a:r>
            <a:endParaRPr lang="ru-RU" sz="40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/>
          </p:nvPr>
        </p:nvGraphicFramePr>
        <p:xfrm>
          <a:off x="276194" y="1500659"/>
          <a:ext cx="8858312" cy="5230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17716221"/>
      </p:ext>
    </p:extLst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4921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i="1" dirty="0" smtClean="0">
                <a:solidFill>
                  <a:srgbClr val="FF0000"/>
                </a:solidFill>
              </a:rPr>
              <a:t>Задачи фирмы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5472385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b="1" dirty="0" smtClean="0"/>
              <a:t>Производство и реализация продукции, которая по количеству, качеству и ассортименту отвечает требованиям рынка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b="1" dirty="0" smtClean="0">
                <a:cs typeface="Times New Roman" pitchFamily="18" charset="0"/>
              </a:rPr>
              <a:t>Получение определенного дохода от реализации продукции при минимуме затрат (принцип минимизации  затрат) или наибольшего результата при заданном объеме затрат (принцип максимизации прибыли)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b="1" dirty="0" smtClean="0">
                <a:cs typeface="Times New Roman" pitchFamily="18" charset="0"/>
              </a:rPr>
              <a:t>Постоянный учет результатов и затрат,  обеспечение высокой рентабельности хозяйственной деятельности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b="1" dirty="0" smtClean="0"/>
              <a:t>Осуществление расширенного воспроизводства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b="1" dirty="0" smtClean="0"/>
              <a:t>Обеспечение и постоянное улучшение стандарта жизни и условий тру­да персонала, создание корпоративной культуры на фирме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b="1" dirty="0" smtClean="0"/>
              <a:t>Повышение конкурентоспособности продукции фирмы, выявление новых возможностей для хозяйственной активности: освоение новых рынков, новых видов товаров и услуг, и др.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b="1" dirty="0" smtClean="0"/>
              <a:t>Обеспечение финансовой устойчивости фирмы (в каждый мо­мент времени она может произвести обязательные платежи)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b="1" dirty="0" smtClean="0"/>
              <a:t>Соблюдение трудового и хозяйственного законодательства</a:t>
            </a:r>
            <a:endParaRPr lang="ru-RU" b="1" dirty="0" smtClean="0"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endParaRPr lang="ru-RU" sz="1700" dirty="0" smtClean="0"/>
          </a:p>
          <a:p>
            <a:pPr>
              <a:lnSpc>
                <a:spcPct val="90000"/>
              </a:lnSpc>
            </a:pPr>
            <a:endParaRPr lang="ru-RU" sz="2400" dirty="0" smtClean="0"/>
          </a:p>
        </p:txBody>
      </p:sp>
    </p:spTree>
    <p:extLst>
      <p:ext uri="{BB962C8B-B14F-4D97-AF65-F5344CB8AC3E}">
        <p14:creationId xmlns:p14="http://schemas.microsoft.com/office/powerpoint/2010/main" val="738931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692150"/>
            <a:ext cx="8229600" cy="576263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rgbClr val="FF0000"/>
                </a:solidFill>
              </a:rPr>
              <a:t>Факторы деятельности фирмы</a:t>
            </a:r>
            <a:endParaRPr lang="ru-RU" sz="4400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8599278"/>
              </p:ext>
            </p:extLst>
          </p:nvPr>
        </p:nvGraphicFramePr>
        <p:xfrm>
          <a:off x="285720" y="1500174"/>
          <a:ext cx="8572560" cy="51435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429000" y="5500688"/>
            <a:ext cx="5429250" cy="101917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41910" tIns="20955" rIns="41910" bIns="20955" spcCol="1270" anchor="ctr"/>
          <a:lstStyle/>
          <a:p>
            <a:pPr marL="182562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b="1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1866157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>
              <a:buNone/>
            </a:pPr>
            <a:endParaRPr lang="ru-RU" sz="7200" i="1" dirty="0" smtClean="0">
              <a:solidFill>
                <a:srgbClr val="FF0000"/>
              </a:solidFill>
            </a:endParaRPr>
          </a:p>
          <a:p>
            <a:pPr marL="0" lvl="0" indent="0" algn="ctr">
              <a:buNone/>
            </a:pPr>
            <a:r>
              <a:rPr lang="ru-RU" sz="7200" i="1" dirty="0">
                <a:solidFill>
                  <a:srgbClr val="FF0000"/>
                </a:solidFill>
              </a:rPr>
              <a:t>3</a:t>
            </a:r>
            <a:r>
              <a:rPr lang="ru-RU" sz="7200" i="1" dirty="0" smtClean="0">
                <a:solidFill>
                  <a:srgbClr val="FF0000"/>
                </a:solidFill>
              </a:rPr>
              <a:t> </a:t>
            </a:r>
            <a:r>
              <a:rPr lang="ru-RU" sz="7200" i="1" dirty="0">
                <a:solidFill>
                  <a:srgbClr val="FF0000"/>
                </a:solidFill>
              </a:rPr>
              <a:t>вопрос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37009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b="1" i="1" dirty="0" smtClean="0">
                <a:solidFill>
                  <a:srgbClr val="FF0000"/>
                </a:solidFill>
              </a:rPr>
              <a:t>Особенности предпринимательской деятельности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b="1" dirty="0" smtClean="0"/>
          </a:p>
          <a:p>
            <a:pPr marL="0" indent="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b="1" dirty="0" smtClean="0"/>
              <a:t>Предпринимательская </a:t>
            </a:r>
            <a:r>
              <a:rPr lang="ru-RU" b="1" dirty="0"/>
              <a:t>деятельность</a:t>
            </a:r>
            <a:r>
              <a:rPr lang="ru-RU" dirty="0"/>
              <a:t> – это инициативная самостоятельная деятельность юридических лиц или граждан, направленная на получение </a:t>
            </a:r>
            <a:r>
              <a:rPr lang="ru-RU" dirty="0" smtClean="0"/>
              <a:t>прибыли</a:t>
            </a:r>
          </a:p>
          <a:p>
            <a:pPr marL="0" indent="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b="1" dirty="0"/>
          </a:p>
          <a:p>
            <a:pPr marL="0" indent="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i="1" dirty="0" smtClean="0">
                <a:latin typeface="Times New Roman"/>
                <a:ea typeface="Times New Roman"/>
              </a:rPr>
              <a:t>Главная</a:t>
            </a:r>
            <a:r>
              <a:rPr lang="ru-RU" sz="2800" b="1" dirty="0" smtClean="0">
                <a:latin typeface="Times New Roman"/>
                <a:ea typeface="Times New Roman"/>
              </a:rPr>
              <a:t> </a:t>
            </a:r>
            <a:r>
              <a:rPr lang="ru-RU" sz="2800" b="1" i="1" dirty="0" smtClean="0">
                <a:latin typeface="Times New Roman"/>
                <a:ea typeface="Times New Roman"/>
              </a:rPr>
              <a:t>цель</a:t>
            </a:r>
            <a:r>
              <a:rPr lang="ru-RU" sz="2800" b="1" dirty="0" smtClean="0">
                <a:latin typeface="Times New Roman"/>
                <a:ea typeface="Times New Roman"/>
              </a:rPr>
              <a:t> </a:t>
            </a:r>
            <a:r>
              <a:rPr lang="ru-RU" sz="2800" dirty="0">
                <a:latin typeface="Times New Roman"/>
                <a:ea typeface="Times New Roman"/>
              </a:rPr>
              <a:t>предпринимательской деятельности </a:t>
            </a:r>
            <a:r>
              <a:rPr lang="ru-RU" sz="2800" dirty="0" smtClean="0">
                <a:latin typeface="Times New Roman"/>
                <a:ea typeface="Times New Roman"/>
              </a:rPr>
              <a:t> -  </a:t>
            </a:r>
            <a:r>
              <a:rPr lang="ru-RU" sz="2800" dirty="0">
                <a:latin typeface="Times New Roman"/>
                <a:ea typeface="Times New Roman"/>
              </a:rPr>
              <a:t>получение и наращивание </a:t>
            </a:r>
            <a:r>
              <a:rPr lang="ru-RU" sz="2800" dirty="0" smtClean="0">
                <a:latin typeface="Times New Roman"/>
                <a:ea typeface="Times New Roman"/>
              </a:rPr>
              <a:t> прибыли (дохода).</a:t>
            </a:r>
            <a:endParaRPr lang="ru-RU" b="1" dirty="0"/>
          </a:p>
          <a:p>
            <a:pPr marL="0" indent="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1483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400" b="1" i="1" dirty="0" smtClean="0">
                <a:solidFill>
                  <a:srgbClr val="FF0000"/>
                </a:solidFill>
              </a:rPr>
              <a:t>Важнейшие черты предпринимательства</a:t>
            </a:r>
            <a:endParaRPr lang="ru-RU" sz="4400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  <a:p>
            <a:pPr>
              <a:spcBef>
                <a:spcPts val="1200"/>
              </a:spcBef>
            </a:pPr>
            <a:r>
              <a:rPr lang="ru-RU" b="1" dirty="0"/>
              <a:t>самостоятельность и независимость хозяйствующих субъ­ектов</a:t>
            </a:r>
          </a:p>
          <a:p>
            <a:pPr>
              <a:spcBef>
                <a:spcPts val="1200"/>
              </a:spcBef>
            </a:pPr>
            <a:r>
              <a:rPr lang="ru-RU" b="1" dirty="0"/>
              <a:t>экономическая заинтересованность</a:t>
            </a:r>
          </a:p>
          <a:p>
            <a:pPr>
              <a:spcBef>
                <a:spcPts val="1200"/>
              </a:spcBef>
            </a:pPr>
            <a:r>
              <a:rPr lang="ru-RU" b="1" dirty="0"/>
              <a:t>хозяйственный риск и ответственность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1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i="1" smtClean="0"/>
              <a:t>Виды предпринимательской деятельности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2437" y="196691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20987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CA1F9B0-10D7-4056-9FAF-77B0604C6A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39700E9-99F3-438F-8AF2-7AC5E63846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467BC6B-8472-4307-AD66-F3DA8D354F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A069F51-DBF7-4698-8DD3-E87A022B10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4D0B4CE-DF7D-4124-A0B9-E7B893DC24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6F87374-94E2-46E9-B06D-78050F689F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99FC6EE-D81E-426F-BF8B-4B262032D0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0802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i="1" dirty="0" smtClean="0">
                <a:solidFill>
                  <a:srgbClr val="FF0000"/>
                </a:solidFill>
              </a:rPr>
              <a:t>Признаки классификации фирм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ru-RU" sz="3200" b="1" i="1" dirty="0" smtClean="0"/>
              <a:t>По виду и характеру деятельности: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ru-RU" sz="2800" dirty="0"/>
              <a:t>производственные (промышленные, </a:t>
            </a:r>
            <a:r>
              <a:rPr lang="ru-RU" sz="2800" dirty="0" smtClean="0"/>
              <a:t>сельскохозяйственные)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ru-RU" sz="2800" dirty="0" smtClean="0"/>
              <a:t> торговые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ru-RU" sz="2800" dirty="0" smtClean="0"/>
              <a:t>финансовые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ru-RU" sz="2800" dirty="0" smtClean="0"/>
              <a:t>консалтинговые</a:t>
            </a:r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ru-RU" sz="2800" i="1" dirty="0"/>
              <a:t>Одним  из главных критериев являются отраслевые различия выпускаемой продукции, в том числе ее назначение, способы производства и  потребления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endParaRPr lang="ru-RU" sz="28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0460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3200" b="1" i="1" dirty="0">
                <a:solidFill>
                  <a:prstClr val="black"/>
                </a:solidFill>
                <a:latin typeface="Constantia"/>
                <a:ea typeface="+mn-ea"/>
                <a:cs typeface="+mn-cs"/>
              </a:rPr>
              <a:t/>
            </a:r>
            <a:br>
              <a:rPr lang="ru-RU" sz="3200" b="1" i="1" dirty="0">
                <a:solidFill>
                  <a:prstClr val="black"/>
                </a:solidFill>
                <a:latin typeface="Constantia"/>
                <a:ea typeface="+mn-ea"/>
                <a:cs typeface="+mn-cs"/>
              </a:rPr>
            </a:br>
            <a:r>
              <a:rPr lang="ru-RU" sz="3200" b="1" i="1" dirty="0">
                <a:solidFill>
                  <a:prstClr val="black"/>
                </a:solidFill>
                <a:latin typeface="Constantia"/>
              </a:rPr>
              <a:t>Классификация </a:t>
            </a:r>
            <a:br>
              <a:rPr lang="ru-RU" sz="3200" b="1" i="1" dirty="0">
                <a:solidFill>
                  <a:prstClr val="black"/>
                </a:solidFill>
                <a:latin typeface="Constantia"/>
              </a:rPr>
            </a:br>
            <a:r>
              <a:rPr lang="ru-RU" sz="3200" b="1" i="1" dirty="0">
                <a:solidFill>
                  <a:prstClr val="black"/>
                </a:solidFill>
                <a:latin typeface="Constantia"/>
              </a:rPr>
              <a:t>по формам собственности:</a:t>
            </a:r>
            <a:endParaRPr lang="ru-RU" dirty="0" smtClean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3200" dirty="0" smtClean="0"/>
              <a:t> </a:t>
            </a:r>
            <a:endParaRPr lang="ru-RU" sz="3200" b="1" i="1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b="1" dirty="0"/>
              <a:t>ч</a:t>
            </a:r>
            <a:r>
              <a:rPr lang="ru-RU" b="1" dirty="0" smtClean="0"/>
              <a:t>астные</a:t>
            </a:r>
            <a:r>
              <a:rPr lang="ru-RU" dirty="0" smtClean="0"/>
              <a:t> (основаны на собственности граждан)</a:t>
            </a:r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 smtClean="0"/>
              <a:t> </a:t>
            </a:r>
            <a:r>
              <a:rPr lang="ru-RU" b="1" dirty="0"/>
              <a:t>государственные</a:t>
            </a:r>
            <a:r>
              <a:rPr lang="ru-RU" dirty="0"/>
              <a:t> (федеральные и субъектов федерации</a:t>
            </a:r>
            <a:r>
              <a:rPr lang="ru-RU" dirty="0" smtClean="0"/>
              <a:t>)</a:t>
            </a:r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b="1" dirty="0" smtClean="0"/>
              <a:t>муниципальные</a:t>
            </a:r>
            <a:r>
              <a:rPr lang="ru-RU" dirty="0" smtClean="0"/>
              <a:t> (учреждаются местными органами власти)</a:t>
            </a:r>
            <a:endParaRPr lang="ru-RU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446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i="1" dirty="0" smtClean="0">
                <a:solidFill>
                  <a:prstClr val="black"/>
                </a:solidFill>
                <a:latin typeface="Constantia"/>
                <a:ea typeface="+mn-ea"/>
                <a:cs typeface="+mn-cs"/>
              </a:rPr>
              <a:t>Классификация по </a:t>
            </a:r>
            <a:r>
              <a:rPr lang="ru-RU" sz="3200" b="1" i="1" dirty="0">
                <a:solidFill>
                  <a:prstClr val="black"/>
                </a:solidFill>
                <a:latin typeface="Constantia"/>
                <a:ea typeface="+mn-ea"/>
                <a:cs typeface="+mn-cs"/>
              </a:rPr>
              <a:t>размеру фирмы (мощности производственного потенциала</a:t>
            </a:r>
            <a:r>
              <a:rPr lang="ru-RU" sz="3200" b="1" i="1" dirty="0" smtClean="0">
                <a:solidFill>
                  <a:prstClr val="black"/>
                </a:solidFill>
                <a:latin typeface="Constantia"/>
                <a:ea typeface="+mn-ea"/>
                <a:cs typeface="+mn-cs"/>
              </a:rPr>
              <a:t>):</a:t>
            </a:r>
            <a:endParaRPr lang="ru-RU" dirty="0" smtClean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fontAlgn="auto">
              <a:spcAft>
                <a:spcPts val="0"/>
              </a:spcAft>
              <a:buClr>
                <a:schemeClr val="accent3"/>
              </a:buClr>
              <a:defRPr/>
            </a:pPr>
            <a:r>
              <a:rPr lang="ru-RU" dirty="0" smtClean="0"/>
              <a:t> </a:t>
            </a:r>
            <a:r>
              <a:rPr lang="ru-RU" b="1" dirty="0" smtClean="0"/>
              <a:t>малые</a:t>
            </a:r>
          </a:p>
          <a:p>
            <a:pPr algn="just" fontAlgn="auto">
              <a:spcAft>
                <a:spcPts val="0"/>
              </a:spcAft>
              <a:buClr>
                <a:schemeClr val="accent3"/>
              </a:buClr>
              <a:defRPr/>
            </a:pPr>
            <a:r>
              <a:rPr lang="ru-RU" b="1" dirty="0" smtClean="0"/>
              <a:t> средние</a:t>
            </a:r>
          </a:p>
          <a:p>
            <a:pPr algn="just" fontAlgn="auto">
              <a:spcAft>
                <a:spcPts val="0"/>
              </a:spcAft>
              <a:buClr>
                <a:schemeClr val="accent3"/>
              </a:buClr>
              <a:defRPr/>
            </a:pPr>
            <a:r>
              <a:rPr lang="ru-RU" b="1" dirty="0" smtClean="0"/>
              <a:t> крупные</a:t>
            </a:r>
            <a:endParaRPr lang="ru-RU" b="1" dirty="0"/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dirty="0" smtClean="0"/>
          </a:p>
          <a:p>
            <a:pPr marL="0" indent="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i="1" dirty="0" smtClean="0"/>
              <a:t>Критерии классификации: </a:t>
            </a:r>
            <a:endParaRPr lang="ru-RU" i="1" dirty="0"/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dirty="0" smtClean="0"/>
              <a:t> - численность персонала</a:t>
            </a:r>
            <a:endParaRPr lang="ru-RU" dirty="0"/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dirty="0" smtClean="0"/>
              <a:t>-  объем </a:t>
            </a:r>
            <a:r>
              <a:rPr lang="ru-RU" dirty="0"/>
              <a:t>выпуска продукции (товаров, услуг) в стоимостном </a:t>
            </a:r>
            <a:r>
              <a:rPr lang="ru-RU" dirty="0" smtClean="0"/>
              <a:t>выражении</a:t>
            </a:r>
            <a:endParaRPr lang="ru-RU" dirty="0"/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dirty="0" smtClean="0"/>
              <a:t>-  стоимость </a:t>
            </a:r>
            <a:r>
              <a:rPr lang="ru-RU" dirty="0"/>
              <a:t>средств </a:t>
            </a:r>
            <a:r>
              <a:rPr lang="ru-RU" dirty="0" smtClean="0"/>
              <a:t>производства</a:t>
            </a:r>
            <a:endParaRPr lang="ru-RU" dirty="0"/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dirty="0" smtClean="0"/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7948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/>
              <a:t>Преимущества и недостатки малых предприятий</a:t>
            </a:r>
            <a:endParaRPr lang="ru-RU" b="1" dirty="0"/>
          </a:p>
        </p:txBody>
      </p:sp>
      <p:sp>
        <p:nvSpPr>
          <p:cNvPr id="30722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 2" pitchFamily="18" charset="2"/>
              <a:buNone/>
            </a:pPr>
            <a:endParaRPr lang="ru-RU" dirty="0" smtClean="0"/>
          </a:p>
        </p:txBody>
      </p:sp>
      <p:pic>
        <p:nvPicPr>
          <p:cNvPr id="3072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528" y="1988840"/>
            <a:ext cx="8496944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35018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i="1" dirty="0" smtClean="0">
                <a:solidFill>
                  <a:prstClr val="black"/>
                </a:solidFill>
                <a:latin typeface="Constantia"/>
                <a:ea typeface="+mn-ea"/>
                <a:cs typeface="+mn-cs"/>
              </a:rPr>
              <a:t>Классификация по признаку принадлежности капитала:</a:t>
            </a:r>
            <a:endParaRPr lang="ru-RU" dirty="0" smtClean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b="1" dirty="0"/>
              <a:t>н</a:t>
            </a:r>
            <a:r>
              <a:rPr lang="ru-RU" b="1" dirty="0" smtClean="0"/>
              <a:t>ациональные</a:t>
            </a:r>
            <a:r>
              <a:rPr lang="ru-RU" dirty="0" smtClean="0"/>
              <a:t> (</a:t>
            </a:r>
            <a:r>
              <a:rPr lang="ru-RU" dirty="0"/>
              <a:t>фирмы, капитал которых принадлежит предпринимателям, являющимся гражданами данной  </a:t>
            </a:r>
            <a:r>
              <a:rPr lang="ru-RU" dirty="0" smtClean="0"/>
              <a:t>страны)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 smtClean="0"/>
              <a:t> </a:t>
            </a:r>
            <a:r>
              <a:rPr lang="ru-RU" b="1" dirty="0" smtClean="0"/>
              <a:t>иностранные</a:t>
            </a:r>
            <a:r>
              <a:rPr lang="ru-RU" dirty="0" smtClean="0"/>
              <a:t> (</a:t>
            </a:r>
            <a:r>
              <a:rPr lang="ru-RU" dirty="0"/>
              <a:t>фирмы, капитал которых принадлежит иностранным предпринимателям, полностью или частично обеспечивающим их </a:t>
            </a:r>
            <a:r>
              <a:rPr lang="ru-RU" dirty="0" smtClean="0"/>
              <a:t>контроль)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b="1" dirty="0" smtClean="0"/>
              <a:t>совместные</a:t>
            </a:r>
            <a:r>
              <a:rPr lang="ru-RU" dirty="0" smtClean="0"/>
              <a:t> </a:t>
            </a:r>
            <a:r>
              <a:rPr lang="ru-RU" dirty="0"/>
              <a:t>(смешанные) </a:t>
            </a:r>
            <a:r>
              <a:rPr lang="ru-RU" dirty="0" smtClean="0"/>
              <a:t>фирмы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288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576064"/>
          </a:xfrm>
        </p:spPr>
        <p:txBody>
          <a:bodyPr/>
          <a:lstStyle/>
          <a:p>
            <a:pPr lvl="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3200" b="1" i="1" dirty="0" smtClean="0">
                <a:solidFill>
                  <a:prstClr val="black"/>
                </a:solidFill>
                <a:latin typeface="Constantia"/>
                <a:ea typeface="+mn-ea"/>
                <a:cs typeface="+mn-cs"/>
              </a:rPr>
              <a:t/>
            </a:r>
            <a:br>
              <a:rPr lang="ru-RU" sz="3200" b="1" i="1" dirty="0" smtClean="0">
                <a:solidFill>
                  <a:prstClr val="black"/>
                </a:solidFill>
                <a:latin typeface="Constantia"/>
                <a:ea typeface="+mn-ea"/>
                <a:cs typeface="+mn-cs"/>
              </a:rPr>
            </a:br>
            <a:r>
              <a:rPr lang="ru-RU" sz="3200" b="1" i="1" dirty="0">
                <a:solidFill>
                  <a:prstClr val="black"/>
                </a:solidFill>
                <a:latin typeface="Constantia"/>
                <a:ea typeface="+mn-ea"/>
                <a:cs typeface="+mn-cs"/>
              </a:rPr>
              <a:t/>
            </a:r>
            <a:br>
              <a:rPr lang="ru-RU" sz="3200" b="1" i="1" dirty="0">
                <a:solidFill>
                  <a:prstClr val="black"/>
                </a:solidFill>
                <a:latin typeface="Constantia"/>
                <a:ea typeface="+mn-ea"/>
                <a:cs typeface="+mn-cs"/>
              </a:rPr>
            </a:br>
            <a:r>
              <a:rPr lang="ru-RU" sz="3200" b="1" i="1" dirty="0" smtClean="0">
                <a:solidFill>
                  <a:prstClr val="black"/>
                </a:solidFill>
                <a:latin typeface="Constantia"/>
                <a:ea typeface="+mn-ea"/>
                <a:cs typeface="+mn-cs"/>
              </a:rPr>
              <a:t/>
            </a:r>
            <a:br>
              <a:rPr lang="ru-RU" sz="3200" b="1" i="1" dirty="0" smtClean="0">
                <a:solidFill>
                  <a:prstClr val="black"/>
                </a:solidFill>
                <a:latin typeface="Constantia"/>
                <a:ea typeface="+mn-ea"/>
                <a:cs typeface="+mn-cs"/>
              </a:rPr>
            </a:br>
            <a:r>
              <a:rPr lang="ru-RU" sz="3200" b="1" i="1" dirty="0">
                <a:solidFill>
                  <a:prstClr val="black"/>
                </a:solidFill>
                <a:latin typeface="Constantia"/>
                <a:ea typeface="+mn-ea"/>
                <a:cs typeface="+mn-cs"/>
              </a:rPr>
              <a:t/>
            </a:r>
            <a:br>
              <a:rPr lang="ru-RU" sz="3200" b="1" i="1" dirty="0">
                <a:solidFill>
                  <a:prstClr val="black"/>
                </a:solidFill>
                <a:latin typeface="Constantia"/>
                <a:ea typeface="+mn-ea"/>
                <a:cs typeface="+mn-cs"/>
              </a:rPr>
            </a:br>
            <a:r>
              <a:rPr lang="ru-RU" sz="3200" b="1" i="1" dirty="0" smtClean="0">
                <a:solidFill>
                  <a:prstClr val="black"/>
                </a:solidFill>
                <a:latin typeface="Constantia"/>
                <a:ea typeface="+mn-ea"/>
                <a:cs typeface="+mn-cs"/>
              </a:rPr>
              <a:t/>
            </a:r>
            <a:br>
              <a:rPr lang="ru-RU" sz="3200" b="1" i="1" dirty="0" smtClean="0">
                <a:solidFill>
                  <a:prstClr val="black"/>
                </a:solidFill>
                <a:latin typeface="Constantia"/>
                <a:ea typeface="+mn-ea"/>
                <a:cs typeface="+mn-cs"/>
              </a:rPr>
            </a:br>
            <a:r>
              <a:rPr lang="ru-RU" sz="3200" dirty="0">
                <a:solidFill>
                  <a:prstClr val="black"/>
                </a:solidFill>
                <a:latin typeface="Constantia"/>
                <a:ea typeface="+mn-ea"/>
                <a:cs typeface="+mn-cs"/>
              </a:rPr>
              <a:t/>
            </a:r>
            <a:br>
              <a:rPr lang="ru-RU" sz="3200" dirty="0">
                <a:solidFill>
                  <a:prstClr val="black"/>
                </a:solidFill>
                <a:latin typeface="Constantia"/>
                <a:ea typeface="+mn-ea"/>
                <a:cs typeface="+mn-cs"/>
              </a:rPr>
            </a:br>
            <a:r>
              <a:rPr lang="ru-RU" sz="3200" b="1" i="1" dirty="0" smtClean="0">
                <a:solidFill>
                  <a:prstClr val="black"/>
                </a:solidFill>
                <a:latin typeface="Constantia"/>
                <a:ea typeface="+mn-ea"/>
                <a:cs typeface="+mn-cs"/>
              </a:rPr>
              <a:t>Классификация </a:t>
            </a:r>
            <a:br>
              <a:rPr lang="ru-RU" sz="3200" b="1" i="1" dirty="0" smtClean="0">
                <a:solidFill>
                  <a:prstClr val="black"/>
                </a:solidFill>
                <a:latin typeface="Constantia"/>
                <a:ea typeface="+mn-ea"/>
                <a:cs typeface="+mn-cs"/>
              </a:rPr>
            </a:br>
            <a:r>
              <a:rPr lang="ru-RU" sz="3200" b="1" i="1" dirty="0" smtClean="0">
                <a:solidFill>
                  <a:prstClr val="black"/>
                </a:solidFill>
                <a:latin typeface="Constantia"/>
                <a:ea typeface="+mn-ea"/>
                <a:cs typeface="+mn-cs"/>
              </a:rPr>
              <a:t>п</a:t>
            </a:r>
            <a:r>
              <a:rPr lang="ru-RU" sz="3200" b="1" i="1" dirty="0" smtClean="0">
                <a:solidFill>
                  <a:prstClr val="black"/>
                </a:solidFill>
                <a:latin typeface="Constantia"/>
              </a:rPr>
              <a:t>о </a:t>
            </a:r>
            <a:r>
              <a:rPr lang="ru-RU" sz="3200" b="1" i="1" dirty="0">
                <a:solidFill>
                  <a:prstClr val="black"/>
                </a:solidFill>
                <a:latin typeface="Constantia"/>
              </a:rPr>
              <a:t>степени предпринимательской деятельности юридических </a:t>
            </a:r>
            <a:r>
              <a:rPr lang="ru-RU" sz="3200" b="1" i="1" dirty="0" smtClean="0">
                <a:solidFill>
                  <a:prstClr val="black"/>
                </a:solidFill>
                <a:latin typeface="Constantia"/>
              </a:rPr>
              <a:t>лиц:</a:t>
            </a:r>
            <a:endParaRPr lang="ru-RU" b="1" i="1" dirty="0" smtClean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556793"/>
            <a:ext cx="8229600" cy="476780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Clr>
                <a:schemeClr val="accent3"/>
              </a:buClr>
              <a:defRPr/>
            </a:pPr>
            <a:r>
              <a:rPr lang="ru-RU" b="1" i="1" dirty="0" smtClean="0"/>
              <a:t>Коммерческие</a:t>
            </a:r>
            <a:r>
              <a:rPr lang="ru-RU" i="1" dirty="0" smtClean="0"/>
              <a:t>  - </a:t>
            </a:r>
            <a:r>
              <a:rPr lang="ru-RU" dirty="0" smtClean="0"/>
              <a:t>фирмы </a:t>
            </a:r>
            <a:r>
              <a:rPr lang="ru-RU" dirty="0"/>
              <a:t>(предприятия, организации), преследующие в качестве  основной цели своей деятельности извлечение </a:t>
            </a:r>
            <a:r>
              <a:rPr lang="ru-RU" dirty="0" smtClean="0"/>
              <a:t>прибыли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b="1" i="1" dirty="0" smtClean="0"/>
              <a:t>Некоммерческие</a:t>
            </a:r>
            <a:r>
              <a:rPr lang="ru-RU" dirty="0" smtClean="0"/>
              <a:t> - организации</a:t>
            </a:r>
            <a:r>
              <a:rPr lang="ru-RU" dirty="0"/>
              <a:t>, не имеющие извлечение прибыли в качестве своей основной </a:t>
            </a:r>
            <a:r>
              <a:rPr lang="ru-RU" dirty="0" smtClean="0"/>
              <a:t>цели; осуществляют </a:t>
            </a:r>
            <a:r>
              <a:rPr lang="ru-RU" dirty="0"/>
              <a:t>предпринимательскую деятельность лишь в той степени, в какой это служит достижению целей их деятельности (потребительские кооперативы, общественные и религиозные организации, благотворительные фонды и др</a:t>
            </a:r>
            <a:r>
              <a:rPr lang="ru-RU" dirty="0" smtClean="0"/>
              <a:t>.)</a:t>
            </a:r>
            <a:endParaRPr lang="ru-RU" dirty="0"/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dirty="0" smtClean="0"/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2346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b="1" i="1" dirty="0" smtClean="0">
                <a:solidFill>
                  <a:prstClr val="black"/>
                </a:solidFill>
                <a:latin typeface="Constantia"/>
                <a:ea typeface="+mn-ea"/>
                <a:cs typeface="+mn-cs"/>
              </a:rPr>
              <a:t>Организационно</a:t>
            </a:r>
            <a:r>
              <a:rPr lang="ru-RU" sz="3600" b="1" dirty="0" smtClean="0">
                <a:solidFill>
                  <a:prstClr val="black"/>
                </a:solidFill>
                <a:latin typeface="Constantia"/>
                <a:ea typeface="+mn-ea"/>
                <a:cs typeface="+mn-cs"/>
              </a:rPr>
              <a:t>-</a:t>
            </a:r>
            <a:r>
              <a:rPr lang="ru-RU" sz="3600" b="1" i="1" dirty="0" smtClean="0">
                <a:solidFill>
                  <a:prstClr val="black"/>
                </a:solidFill>
                <a:latin typeface="Constantia"/>
                <a:ea typeface="+mn-ea"/>
                <a:cs typeface="+mn-cs"/>
              </a:rPr>
              <a:t>экономические</a:t>
            </a:r>
            <a:r>
              <a:rPr lang="ru-RU" sz="3600" dirty="0" smtClean="0">
                <a:solidFill>
                  <a:prstClr val="black"/>
                </a:solidFill>
                <a:latin typeface="Constantia"/>
                <a:ea typeface="+mn-ea"/>
                <a:cs typeface="+mn-cs"/>
              </a:rPr>
              <a:t> </a:t>
            </a:r>
            <a:r>
              <a:rPr lang="ru-RU" sz="3600" b="1" i="1" dirty="0" smtClean="0">
                <a:solidFill>
                  <a:prstClr val="black"/>
                </a:solidFill>
                <a:latin typeface="Constantia"/>
                <a:ea typeface="+mn-ea"/>
                <a:cs typeface="+mn-cs"/>
              </a:rPr>
              <a:t>формы предпринимательства</a:t>
            </a:r>
            <a:endParaRPr lang="ru-RU" sz="3600" dirty="0" smtClean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dirty="0" smtClean="0"/>
              <a:t>формы корпоративных </a:t>
            </a:r>
            <a:r>
              <a:rPr lang="ru-RU" dirty="0"/>
              <a:t>отношений: </a:t>
            </a:r>
            <a:r>
              <a:rPr lang="ru-RU" dirty="0" smtClean="0"/>
              <a:t> холдинги</a:t>
            </a:r>
            <a:r>
              <a:rPr lang="ru-RU" dirty="0"/>
              <a:t>, концерны, синдикаты, ассоциации, финансово-промышленные группы, </a:t>
            </a:r>
            <a:r>
              <a:rPr lang="ru-RU" dirty="0" smtClean="0"/>
              <a:t>консорциумы</a:t>
            </a:r>
            <a:endParaRPr lang="ru-RU" dirty="0"/>
          </a:p>
          <a:p>
            <a:pPr marL="0" indent="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b="1" dirty="0" smtClean="0"/>
          </a:p>
          <a:p>
            <a:pPr marL="0" indent="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b="1" dirty="0" smtClean="0"/>
              <a:t>Отличительные </a:t>
            </a:r>
            <a:r>
              <a:rPr lang="ru-RU" b="1" dirty="0"/>
              <a:t>признаки</a:t>
            </a:r>
            <a:r>
              <a:rPr lang="ru-RU" b="1" dirty="0" smtClean="0"/>
              <a:t>:</a:t>
            </a:r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dirty="0" smtClean="0"/>
              <a:t>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 smtClean="0"/>
              <a:t>структура участников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 smtClean="0"/>
              <a:t> </a:t>
            </a:r>
            <a:r>
              <a:rPr lang="ru-RU" dirty="0"/>
              <a:t>конкретные стратегические цели и текущие </a:t>
            </a:r>
            <a:r>
              <a:rPr lang="ru-RU" dirty="0" smtClean="0"/>
              <a:t>задачи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 smtClean="0"/>
              <a:t>имущественные </a:t>
            </a:r>
            <a:r>
              <a:rPr lang="ru-RU" dirty="0"/>
              <a:t>и правовые </a:t>
            </a:r>
            <a:r>
              <a:rPr lang="ru-RU" dirty="0" smtClean="0"/>
              <a:t>отношения</a:t>
            </a:r>
            <a:endParaRPr lang="ru-RU" dirty="0"/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8156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3600" b="1" i="1" dirty="0">
                <a:solidFill>
                  <a:prstClr val="black"/>
                </a:solidFill>
                <a:latin typeface="Constantia"/>
                <a:ea typeface="+mn-ea"/>
                <a:cs typeface="+mn-cs"/>
              </a:rPr>
              <a:t>7.   </a:t>
            </a:r>
            <a:r>
              <a:rPr lang="ru-RU" sz="3600" b="1" i="1" dirty="0" smtClean="0">
                <a:solidFill>
                  <a:prstClr val="black"/>
                </a:solidFill>
                <a:latin typeface="Constantia"/>
                <a:ea typeface="+mn-ea"/>
                <a:cs typeface="+mn-cs"/>
              </a:rPr>
              <a:t/>
            </a:r>
            <a:br>
              <a:rPr lang="ru-RU" sz="3600" b="1" i="1" dirty="0" smtClean="0">
                <a:solidFill>
                  <a:prstClr val="black"/>
                </a:solidFill>
                <a:latin typeface="Constantia"/>
                <a:ea typeface="+mn-ea"/>
                <a:cs typeface="+mn-cs"/>
              </a:rPr>
            </a:br>
            <a:r>
              <a:rPr lang="ru-RU" sz="2200" dirty="0">
                <a:solidFill>
                  <a:prstClr val="black"/>
                </a:solidFill>
                <a:latin typeface="Constantia"/>
                <a:ea typeface="+mn-ea"/>
                <a:cs typeface="+mn-cs"/>
              </a:rPr>
              <a:t/>
            </a:r>
            <a:br>
              <a:rPr lang="ru-RU" sz="2200" dirty="0">
                <a:solidFill>
                  <a:prstClr val="black"/>
                </a:solidFill>
                <a:latin typeface="Constantia"/>
                <a:ea typeface="+mn-ea"/>
                <a:cs typeface="+mn-cs"/>
              </a:rPr>
            </a:br>
            <a:r>
              <a:rPr lang="ru-RU" sz="3600" b="1" i="1" dirty="0" smtClean="0">
                <a:solidFill>
                  <a:prstClr val="black"/>
                </a:solidFill>
                <a:latin typeface="Constantia"/>
              </a:rPr>
              <a:t/>
            </a:r>
            <a:br>
              <a:rPr lang="ru-RU" sz="3600" b="1" i="1" dirty="0" smtClean="0">
                <a:solidFill>
                  <a:prstClr val="black"/>
                </a:solidFill>
                <a:latin typeface="Constantia"/>
              </a:rPr>
            </a:br>
            <a:r>
              <a:rPr lang="ru-RU" sz="3600" b="1" i="1" dirty="0" smtClean="0">
                <a:solidFill>
                  <a:prstClr val="black"/>
                </a:solidFill>
                <a:latin typeface="Constantia"/>
              </a:rPr>
              <a:t>Организационно-правовые  формы</a:t>
            </a:r>
            <a:r>
              <a:rPr lang="ru-RU" sz="3600" b="1" dirty="0" smtClean="0">
                <a:solidFill>
                  <a:prstClr val="black"/>
                </a:solidFill>
                <a:latin typeface="Constantia"/>
              </a:rPr>
              <a:t> </a:t>
            </a:r>
            <a:r>
              <a:rPr lang="ru-RU" sz="3600" b="1" i="1" dirty="0" smtClean="0">
                <a:solidFill>
                  <a:prstClr val="black"/>
                </a:solidFill>
                <a:latin typeface="Constantia"/>
              </a:rPr>
              <a:t>предпринимательства</a:t>
            </a:r>
            <a:endParaRPr lang="ru-RU" dirty="0" smtClean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b="1" dirty="0" smtClean="0"/>
              <a:t>единоличные фирмы </a:t>
            </a:r>
            <a:r>
              <a:rPr lang="ru-RU" dirty="0" smtClean="0"/>
              <a:t>- </a:t>
            </a:r>
            <a:r>
              <a:rPr lang="ru-RU" i="1" dirty="0"/>
              <a:t>являются собственностью одного гражданина или семейства, несущих ответственность по обязательствам данной фирмы всем  своим </a:t>
            </a:r>
            <a:r>
              <a:rPr lang="ru-RU" i="1" dirty="0" smtClean="0"/>
              <a:t>имуществом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b="1" dirty="0" smtClean="0"/>
              <a:t>объединения </a:t>
            </a:r>
            <a:r>
              <a:rPr lang="ru-RU" b="1" dirty="0"/>
              <a:t>предпринимателей </a:t>
            </a:r>
            <a:r>
              <a:rPr lang="ru-RU" dirty="0"/>
              <a:t>(хозяйственные </a:t>
            </a:r>
            <a:r>
              <a:rPr lang="ru-RU" dirty="0" smtClean="0"/>
              <a:t>объединения) - соединение </a:t>
            </a:r>
            <a:r>
              <a:rPr lang="ru-RU" dirty="0"/>
              <a:t>юридических и физических лиц в единую хозяйственную </a:t>
            </a:r>
            <a:r>
              <a:rPr lang="ru-RU" dirty="0" smtClean="0"/>
              <a:t>структуру (существуют </a:t>
            </a:r>
            <a:r>
              <a:rPr lang="ru-RU" dirty="0"/>
              <a:t>в виде товариществ и </a:t>
            </a:r>
            <a:r>
              <a:rPr lang="ru-RU" dirty="0" smtClean="0"/>
              <a:t>обществ)</a:t>
            </a:r>
            <a:r>
              <a:rPr lang="ru-RU" i="1" dirty="0" smtClean="0"/>
              <a:t>.</a:t>
            </a:r>
            <a:r>
              <a:rPr lang="ru-RU" dirty="0" smtClean="0"/>
              <a:t> </a:t>
            </a:r>
          </a:p>
          <a:p>
            <a:pPr marL="0" indent="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b="1" dirty="0" smtClean="0"/>
              <a:t>Признаки классификации</a:t>
            </a:r>
            <a:r>
              <a:rPr lang="ru-RU" dirty="0" smtClean="0"/>
              <a:t>: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Tx/>
              <a:buChar char="-"/>
              <a:defRPr/>
            </a:pPr>
            <a:r>
              <a:rPr lang="ru-RU" dirty="0" smtClean="0"/>
              <a:t>характер </a:t>
            </a:r>
            <a:r>
              <a:rPr lang="ru-RU" dirty="0"/>
              <a:t>объединения (лиц или капиталов</a:t>
            </a:r>
            <a:r>
              <a:rPr lang="ru-RU" dirty="0" smtClean="0"/>
              <a:t>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Tx/>
              <a:buChar char="-"/>
              <a:defRPr/>
            </a:pPr>
            <a:r>
              <a:rPr lang="ru-RU" dirty="0" smtClean="0"/>
              <a:t> </a:t>
            </a:r>
            <a:r>
              <a:rPr lang="ru-RU" dirty="0"/>
              <a:t>степень ответственности участников объединения по обязательствам фирмы (всем своим имуществом или вкладом участников</a:t>
            </a:r>
            <a:r>
              <a:rPr lang="ru-RU" dirty="0" smtClean="0"/>
              <a:t>)</a:t>
            </a:r>
            <a:endParaRPr lang="ru-RU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b="1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 smtClean="0"/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2109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Заголовок 1"/>
          <p:cNvSpPr>
            <a:spLocks noGrp="1"/>
          </p:cNvSpPr>
          <p:nvPr>
            <p:ph type="title"/>
          </p:nvPr>
        </p:nvSpPr>
        <p:spPr>
          <a:xfrm>
            <a:off x="468313" y="333375"/>
            <a:ext cx="8229600" cy="1143000"/>
          </a:xfrm>
        </p:spPr>
        <p:txBody>
          <a:bodyPr/>
          <a:lstStyle/>
          <a:p>
            <a:pPr algn="ctr"/>
            <a:r>
              <a:rPr lang="ru-RU" sz="3600" b="1" smtClean="0"/>
              <a:t>Организационно-правовые формы предпринимательства</a:t>
            </a:r>
          </a:p>
        </p:txBody>
      </p:sp>
      <p:pic>
        <p:nvPicPr>
          <p:cNvPr id="358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536" y="1484784"/>
            <a:ext cx="8568951" cy="5112568"/>
          </a:xfrm>
        </p:spPr>
      </p:pic>
    </p:spTree>
    <p:extLst>
      <p:ext uri="{BB962C8B-B14F-4D97-AF65-F5344CB8AC3E}">
        <p14:creationId xmlns:p14="http://schemas.microsoft.com/office/powerpoint/2010/main" val="3132240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>
              <a:buNone/>
            </a:pPr>
            <a:endParaRPr lang="ru-RU" sz="7200" i="1" dirty="0" smtClean="0">
              <a:solidFill>
                <a:srgbClr val="FF0000"/>
              </a:solidFill>
            </a:endParaRPr>
          </a:p>
          <a:p>
            <a:pPr marL="0" lvl="0" indent="0" algn="ctr">
              <a:buNone/>
            </a:pPr>
            <a:r>
              <a:rPr lang="ru-RU" sz="7200" i="1" dirty="0" smtClean="0">
                <a:solidFill>
                  <a:srgbClr val="FF0000"/>
                </a:solidFill>
              </a:rPr>
              <a:t>4 </a:t>
            </a:r>
            <a:r>
              <a:rPr lang="ru-RU" sz="7200" i="1" dirty="0">
                <a:solidFill>
                  <a:srgbClr val="FF0000"/>
                </a:solidFill>
              </a:rPr>
              <a:t>вопрос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0321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Рисунок 3" descr="C:\Мадина\МИКРОЭКОНОМИКА\для экзамена по микро\Микроэкономика1\t2_files\image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1643063"/>
            <a:ext cx="771525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0512756"/>
      </p:ext>
    </p:extLst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8229600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dirty="0" smtClean="0"/>
              <a:t>Концепции издержек фирмы</a:t>
            </a:r>
            <a:endParaRPr lang="ru-RU" sz="4400" b="1" i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/>
          </p:nvPr>
        </p:nvGraphicFramePr>
        <p:xfrm>
          <a:off x="285720" y="1500174"/>
          <a:ext cx="8572560" cy="51435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428992" y="5500703"/>
            <a:ext cx="5429288" cy="101926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1910" tIns="20955" rIns="41910" bIns="20955" numCol="1" spcCol="1270" anchor="ctr" anchorCtr="0">
            <a:noAutofit/>
          </a:bodyPr>
          <a:lstStyle/>
          <a:p>
            <a:pPr marL="182562" fontAlgn="auto">
              <a:spcBef>
                <a:spcPts val="0"/>
              </a:spcBef>
              <a:spcAft>
                <a:spcPts val="0"/>
              </a:spcAft>
            </a:pPr>
            <a:endParaRPr lang="ru-RU" sz="1200" b="1" dirty="0" smtClean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777290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C01E749-5574-4808-A9FC-29CC8BAE87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8BDA8E9-7831-4C66-BBD2-836D7154CA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7950679-C8D6-4096-85D2-23846384D5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E207853-9036-4742-8368-5A221D0E97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Object 2"/>
          <p:cNvGraphicFramePr>
            <a:graphicFrameLocks noGrp="1" noChangeAspect="1"/>
          </p:cNvGraphicFramePr>
          <p:nvPr>
            <p:ph/>
          </p:nvPr>
        </p:nvGraphicFramePr>
        <p:xfrm>
          <a:off x="419100" y="682625"/>
          <a:ext cx="9290050" cy="575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Документ" r:id="rId3" imgW="9304560" imgH="5762520" progId="Word.Document.8">
                  <p:embed/>
                </p:oleObj>
              </mc:Choice>
              <mc:Fallback>
                <p:oleObj name="Документ" r:id="rId3" imgW="9304560" imgH="576252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" y="682625"/>
                        <a:ext cx="9290050" cy="5753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06070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2" name="Object 2"/>
          <p:cNvGraphicFramePr>
            <a:graphicFrameLocks noGrp="1" noChangeAspect="1"/>
          </p:cNvGraphicFramePr>
          <p:nvPr>
            <p:ph/>
          </p:nvPr>
        </p:nvGraphicFramePr>
        <p:xfrm>
          <a:off x="682625" y="606425"/>
          <a:ext cx="7812088" cy="592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Документ" r:id="rId3" imgW="7818120" imgH="5934240" progId="Word.Document.8">
                  <p:embed/>
                </p:oleObj>
              </mc:Choice>
              <mc:Fallback>
                <p:oleObj name="Документ" r:id="rId3" imgW="7818120" imgH="59342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2625" y="606425"/>
                        <a:ext cx="7812088" cy="59293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8671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92664"/>
          </a:xfrm>
        </p:spPr>
        <p:txBody>
          <a:bodyPr/>
          <a:lstStyle/>
          <a:p>
            <a:pPr algn="ctr"/>
            <a:r>
              <a:rPr lang="ru-RU" sz="4000" b="1" i="1" dirty="0" smtClean="0">
                <a:solidFill>
                  <a:srgbClr val="002060"/>
                </a:solidFill>
              </a:rPr>
              <a:t>По методу оценки затрат</a:t>
            </a:r>
            <a:endParaRPr lang="ru-RU" sz="4000" b="1" i="1" dirty="0">
              <a:solidFill>
                <a:srgbClr val="00206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395536" y="1340768"/>
            <a:ext cx="4100264" cy="5184576"/>
          </a:xfrm>
        </p:spPr>
        <p:txBody>
          <a:bodyPr>
            <a:noAutofit/>
          </a:bodyPr>
          <a:lstStyle/>
          <a:p>
            <a:pPr marL="82296" indent="0" algn="ctr">
              <a:buNone/>
            </a:pPr>
            <a:r>
              <a:rPr lang="ru-RU" sz="2400" b="1" i="1" dirty="0" smtClean="0">
                <a:solidFill>
                  <a:srgbClr val="FF0000"/>
                </a:solidFill>
              </a:rPr>
              <a:t>Внешние </a:t>
            </a:r>
            <a:endParaRPr lang="ru-RU" sz="2400" b="1" i="1" dirty="0">
              <a:solidFill>
                <a:srgbClr val="FF0000"/>
              </a:solidFill>
            </a:endParaRPr>
          </a:p>
          <a:p>
            <a:pPr marL="82296" indent="0" algn="ctr">
              <a:buNone/>
            </a:pPr>
            <a:r>
              <a:rPr lang="ru-RU" sz="2400" b="1" i="1" dirty="0" smtClean="0"/>
              <a:t> </a:t>
            </a:r>
            <a:r>
              <a:rPr lang="ru-RU" sz="2400" b="1" i="1" dirty="0"/>
              <a:t>-</a:t>
            </a:r>
            <a:r>
              <a:rPr lang="ru-RU" sz="2400" i="1" dirty="0"/>
              <a:t> </a:t>
            </a:r>
            <a:r>
              <a:rPr lang="ru-RU" sz="2400" b="1" dirty="0"/>
              <a:t>платежи внешним по отношению к данной фирме поставщикам </a:t>
            </a:r>
            <a:r>
              <a:rPr lang="ru-RU" sz="2400" b="1" dirty="0" smtClean="0"/>
              <a:t>ресурсов</a:t>
            </a:r>
            <a:r>
              <a:rPr lang="ru-RU" sz="2400" dirty="0" smtClean="0"/>
              <a:t>:</a:t>
            </a:r>
          </a:p>
          <a:p>
            <a:pPr marL="539496" indent="-457200"/>
            <a:r>
              <a:rPr lang="ru-RU" sz="2400" dirty="0" smtClean="0"/>
              <a:t>заработная </a:t>
            </a:r>
            <a:r>
              <a:rPr lang="ru-RU" sz="2400" dirty="0"/>
              <a:t>плата сотрудников </a:t>
            </a:r>
            <a:r>
              <a:rPr lang="ru-RU" sz="2400" dirty="0" smtClean="0"/>
              <a:t>фирмы;</a:t>
            </a:r>
          </a:p>
          <a:p>
            <a:pPr marL="539496" indent="-457200"/>
            <a:r>
              <a:rPr lang="ru-RU" sz="2400" dirty="0" smtClean="0"/>
              <a:t>амортизационные отчисления;</a:t>
            </a:r>
          </a:p>
          <a:p>
            <a:pPr marL="539496" indent="-457200"/>
            <a:r>
              <a:rPr lang="ru-RU" sz="2400" dirty="0" smtClean="0"/>
              <a:t>проценты </a:t>
            </a:r>
            <a:r>
              <a:rPr lang="ru-RU" sz="2400" dirty="0"/>
              <a:t>по </a:t>
            </a:r>
            <a:r>
              <a:rPr lang="ru-RU" sz="2400" dirty="0" smtClean="0"/>
              <a:t>кредитам;</a:t>
            </a:r>
          </a:p>
          <a:p>
            <a:pPr marL="539496" indent="-457200"/>
            <a:r>
              <a:rPr lang="ru-RU" sz="2400" dirty="0" smtClean="0"/>
              <a:t>затраты </a:t>
            </a:r>
            <a:r>
              <a:rPr lang="ru-RU" sz="2400" dirty="0"/>
              <a:t>на сырье и </a:t>
            </a:r>
            <a:r>
              <a:rPr lang="ru-RU" sz="2400" dirty="0" smtClean="0"/>
              <a:t>материалы; </a:t>
            </a:r>
          </a:p>
          <a:p>
            <a:pPr marL="539496" indent="-457200"/>
            <a:r>
              <a:rPr lang="ru-RU" sz="2400" dirty="0" smtClean="0"/>
              <a:t>аренда помещений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495800" y="1412776"/>
            <a:ext cx="4324672" cy="5112568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ru-RU" sz="2400" b="1" i="1" dirty="0" smtClean="0">
                <a:solidFill>
                  <a:srgbClr val="FF0000"/>
                </a:solidFill>
              </a:rPr>
              <a:t>Внутренние</a:t>
            </a:r>
            <a:endParaRPr lang="ru-RU" sz="2400" b="1" i="1" dirty="0">
              <a:solidFill>
                <a:srgbClr val="FF0000"/>
              </a:solidFill>
            </a:endParaRPr>
          </a:p>
          <a:p>
            <a:pPr marL="82296" indent="0" algn="ctr">
              <a:buNone/>
            </a:pPr>
            <a:r>
              <a:rPr lang="ru-RU" sz="2400" b="1" dirty="0" smtClean="0"/>
              <a:t>- альтернативные </a:t>
            </a:r>
            <a:r>
              <a:rPr lang="ru-RU" sz="2400" b="1" dirty="0"/>
              <a:t>издержки ресурсов, принадлежащих </a:t>
            </a:r>
            <a:r>
              <a:rPr lang="ru-RU" sz="2400" b="1" dirty="0" smtClean="0"/>
              <a:t>предпринимателю:</a:t>
            </a:r>
          </a:p>
          <a:p>
            <a:r>
              <a:rPr lang="ru-RU" sz="2400" dirty="0" smtClean="0"/>
              <a:t>вероятная заработна</a:t>
            </a:r>
            <a:r>
              <a:rPr lang="ru-RU" sz="2400" dirty="0"/>
              <a:t>я</a:t>
            </a:r>
            <a:r>
              <a:rPr lang="ru-RU" sz="2400" dirty="0" smtClean="0"/>
              <a:t> плата;</a:t>
            </a:r>
            <a:endParaRPr lang="ru-RU" sz="2400" dirty="0"/>
          </a:p>
          <a:p>
            <a:r>
              <a:rPr lang="ru-RU" sz="2400" dirty="0" smtClean="0"/>
              <a:t>неполученный процент;</a:t>
            </a:r>
            <a:endParaRPr lang="ru-RU" sz="2400" dirty="0"/>
          </a:p>
          <a:p>
            <a:r>
              <a:rPr lang="ru-RU" sz="2400" dirty="0" smtClean="0"/>
              <a:t>неполученная рента </a:t>
            </a:r>
            <a:endParaRPr lang="ru-RU" sz="2400" dirty="0"/>
          </a:p>
          <a:p>
            <a:r>
              <a:rPr lang="ru-RU" sz="2400" dirty="0" smtClean="0"/>
              <a:t>нормальная </a:t>
            </a:r>
            <a:r>
              <a:rPr lang="ru-RU" sz="2400" dirty="0"/>
              <a:t>прибыль </a:t>
            </a:r>
            <a:endParaRPr lang="ru-RU" sz="2400" b="1" dirty="0"/>
          </a:p>
          <a:p>
            <a:pPr marL="82296" indent="0" algn="just">
              <a:buNone/>
            </a:pP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0123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</a:rPr>
              <a:t>Издержки в краткосрочном периоде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sz="2800" dirty="0" smtClean="0"/>
              <a:t>Постоянные</a:t>
            </a:r>
            <a:endParaRPr lang="ru-RU" sz="2800" dirty="0"/>
          </a:p>
        </p:txBody>
      </p:sp>
      <p:sp>
        <p:nvSpPr>
          <p:cNvPr id="8" name="Текст 7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/>
            <a:r>
              <a:rPr lang="ru-RU" sz="2800" dirty="0" smtClean="0"/>
              <a:t>Переменные</a:t>
            </a:r>
            <a:endParaRPr lang="ru-RU" sz="2800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ru-RU" dirty="0" smtClean="0"/>
              <a:t>Арендная плата</a:t>
            </a:r>
          </a:p>
          <a:p>
            <a:r>
              <a:rPr lang="ru-RU" dirty="0" smtClean="0"/>
              <a:t>Оплата труда управленческому персоналу</a:t>
            </a:r>
          </a:p>
          <a:p>
            <a:r>
              <a:rPr lang="ru-RU" dirty="0" smtClean="0"/>
              <a:t>Амортизационные отчисления</a:t>
            </a:r>
          </a:p>
          <a:p>
            <a:r>
              <a:rPr lang="ru-RU" dirty="0" smtClean="0"/>
              <a:t>Аккордные налоги</a:t>
            </a:r>
          </a:p>
          <a:p>
            <a:r>
              <a:rPr lang="ru-RU" dirty="0" smtClean="0"/>
              <a:t>Страховые выплаты</a:t>
            </a:r>
          </a:p>
          <a:p>
            <a:r>
              <a:rPr lang="ru-RU" dirty="0" smtClean="0"/>
              <a:t>Проценты по кредитам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932040" y="2636912"/>
            <a:ext cx="4041775" cy="3845720"/>
          </a:xfrm>
        </p:spPr>
        <p:txBody>
          <a:bodyPr/>
          <a:lstStyle/>
          <a:p>
            <a:r>
              <a:rPr lang="ru-RU" dirty="0" smtClean="0"/>
              <a:t>Расходы на сырье и материалы</a:t>
            </a:r>
          </a:p>
          <a:p>
            <a:r>
              <a:rPr lang="ru-RU" dirty="0" smtClean="0"/>
              <a:t>Оплата труда наемных работников</a:t>
            </a:r>
          </a:p>
          <a:p>
            <a:r>
              <a:rPr lang="ru-RU" dirty="0" smtClean="0"/>
              <a:t>Расходы на электроэнергию</a:t>
            </a:r>
          </a:p>
          <a:p>
            <a:r>
              <a:rPr lang="ru-RU" dirty="0" smtClean="0"/>
              <a:t>Транспортные расходы</a:t>
            </a:r>
          </a:p>
          <a:p>
            <a:r>
              <a:rPr lang="ru-RU" dirty="0" err="1" smtClean="0"/>
              <a:t>Потоварные</a:t>
            </a:r>
            <a:r>
              <a:rPr lang="ru-RU" dirty="0" smtClean="0"/>
              <a:t> налоги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6477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i="1" dirty="0"/>
              <a:t>Прибыль – это разница между валовым доходом и валовыми издержками фирмы</a:t>
            </a:r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l-GR" sz="3200" b="1" i="1" dirty="0"/>
              <a:t>Π</a:t>
            </a:r>
            <a:r>
              <a:rPr lang="en-US" sz="3200" b="1" i="1" dirty="0"/>
              <a:t> = TR – TC</a:t>
            </a:r>
          </a:p>
          <a:p>
            <a:r>
              <a:rPr lang="en-US" b="1" i="1" dirty="0"/>
              <a:t>TR</a:t>
            </a:r>
            <a:r>
              <a:rPr lang="ru-RU" b="1" i="1" dirty="0"/>
              <a:t> – валовый доход (выручка)</a:t>
            </a:r>
            <a:endParaRPr lang="en-US" b="1" i="1" dirty="0"/>
          </a:p>
          <a:p>
            <a:r>
              <a:rPr lang="en-US" b="1" i="1" dirty="0"/>
              <a:t>TC</a:t>
            </a:r>
            <a:r>
              <a:rPr lang="ru-RU" b="1" i="1" dirty="0"/>
              <a:t> – валовые издержки</a:t>
            </a:r>
          </a:p>
        </p:txBody>
      </p:sp>
    </p:spTree>
    <p:extLst>
      <p:ext uri="{BB962C8B-B14F-4D97-AF65-F5344CB8AC3E}">
        <p14:creationId xmlns:p14="http://schemas.microsoft.com/office/powerpoint/2010/main" val="1821171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692150"/>
            <a:ext cx="8229600" cy="576263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/>
              <a:t/>
            </a:r>
            <a:br>
              <a:rPr lang="ru-RU" dirty="0"/>
            </a:br>
            <a:r>
              <a:rPr lang="ru-RU" b="1" dirty="0">
                <a:solidFill>
                  <a:srgbClr val="FF0000"/>
                </a:solidFill>
              </a:rPr>
              <a:t>Виды прибыли фирмы</a:t>
            </a:r>
            <a:endParaRPr lang="ru-RU" sz="4400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5219968"/>
              </p:ext>
            </p:extLst>
          </p:nvPr>
        </p:nvGraphicFramePr>
        <p:xfrm>
          <a:off x="285720" y="1500174"/>
          <a:ext cx="8572560" cy="51435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429000" y="5500688"/>
            <a:ext cx="5429250" cy="101917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41910" tIns="20955" rIns="41910" bIns="20955" spcCol="1270" anchor="ctr"/>
          <a:lstStyle/>
          <a:p>
            <a:pPr marL="182562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b="1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1896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C01E749-5574-4808-A9FC-29CC8BAE87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1C01E749-5574-4808-A9FC-29CC8BAE872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8BDA8E9-7831-4C66-BBD2-836D7154CA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88BDA8E9-7831-4C66-BBD2-836D7154CA6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7950679-C8D6-4096-85D2-23846384D5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D7950679-C8D6-4096-85D2-23846384D59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E207853-9036-4742-8368-5A221D0E97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5E207853-9036-4742-8368-5A221D0E97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81BA971-9CAF-459D-983F-C87EF76537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B81BA971-9CAF-459D-983F-C87EF76537A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5C25A89-143F-41F6-9B13-EFBC6AD96D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25C25A89-143F-41F6-9B13-EFBC6AD96D1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>
              <a:buNone/>
            </a:pPr>
            <a:endParaRPr lang="ru-RU" sz="7200" i="1" dirty="0" smtClean="0">
              <a:solidFill>
                <a:srgbClr val="FF0000"/>
              </a:solidFill>
            </a:endParaRPr>
          </a:p>
          <a:p>
            <a:pPr marL="0" lvl="0" indent="0" algn="ctr">
              <a:buNone/>
            </a:pPr>
            <a:r>
              <a:rPr lang="ru-RU" sz="7200" i="1" dirty="0">
                <a:solidFill>
                  <a:srgbClr val="FF0000"/>
                </a:solidFill>
              </a:rPr>
              <a:t>5</a:t>
            </a:r>
            <a:r>
              <a:rPr lang="ru-RU" sz="7200" i="1" dirty="0" smtClean="0">
                <a:solidFill>
                  <a:srgbClr val="FF0000"/>
                </a:solidFill>
              </a:rPr>
              <a:t> </a:t>
            </a:r>
            <a:r>
              <a:rPr lang="ru-RU" sz="7200" i="1" dirty="0">
                <a:solidFill>
                  <a:srgbClr val="FF0000"/>
                </a:solidFill>
              </a:rPr>
              <a:t>вопрос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4778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3200" b="1" i="1" dirty="0">
                <a:solidFill>
                  <a:srgbClr val="C00000"/>
                </a:solidFill>
              </a:rPr>
              <a:t>Конкуренция</a:t>
            </a:r>
            <a:r>
              <a:rPr lang="ru-RU" sz="3200" b="1" dirty="0"/>
              <a:t> </a:t>
            </a:r>
            <a:r>
              <a:rPr lang="ru-RU" sz="3200" dirty="0"/>
              <a:t>— </a:t>
            </a:r>
            <a:endParaRPr lang="ru-RU" sz="3200" dirty="0" smtClean="0"/>
          </a:p>
          <a:p>
            <a:pPr marL="0" indent="0" algn="ctr">
              <a:buNone/>
            </a:pPr>
            <a:r>
              <a:rPr lang="ru-RU" sz="3200" dirty="0" smtClean="0"/>
              <a:t>это </a:t>
            </a:r>
            <a:r>
              <a:rPr lang="ru-RU" sz="3200" dirty="0"/>
              <a:t>борьба между предприятиями за наиболее выгодные условия производства и сбыта в целях достижения лучших результатов своей предпринимательской </a:t>
            </a:r>
            <a:r>
              <a:rPr lang="ru-RU" sz="3200" dirty="0" smtClean="0"/>
              <a:t>деятельности</a:t>
            </a:r>
            <a:endParaRPr lang="ru-RU" sz="3200" dirty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828257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/>
          <a:lstStyle/>
          <a:p>
            <a:pPr algn="ctr"/>
            <a:r>
              <a:rPr lang="ru-RU" sz="4800" b="1" i="1" dirty="0" smtClean="0">
                <a:solidFill>
                  <a:srgbClr val="C00000"/>
                </a:solidFill>
              </a:rPr>
              <a:t>Формы конкуренции</a:t>
            </a:r>
            <a:endParaRPr lang="ru-RU" sz="4800" b="1" i="1" dirty="0">
              <a:solidFill>
                <a:srgbClr val="C0000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457200" y="1556792"/>
            <a:ext cx="4038600" cy="5040560"/>
          </a:xfrm>
        </p:spPr>
        <p:txBody>
          <a:bodyPr>
            <a:normAutofit fontScale="92500" lnSpcReduction="20000"/>
          </a:bodyPr>
          <a:lstStyle/>
          <a:p>
            <a:pPr marL="82296" indent="0" algn="ctr">
              <a:buNone/>
            </a:pPr>
            <a:r>
              <a:rPr lang="ru-RU" b="1" i="1" dirty="0" smtClean="0">
                <a:solidFill>
                  <a:srgbClr val="FF0000"/>
                </a:solidFill>
              </a:rPr>
              <a:t>Внутриотраслевая</a:t>
            </a:r>
            <a:endParaRPr lang="ru-RU" b="1" i="1" dirty="0">
              <a:solidFill>
                <a:srgbClr val="FF0000"/>
              </a:solidFill>
            </a:endParaRPr>
          </a:p>
          <a:p>
            <a:pPr marL="82296" indent="0" algn="ctr">
              <a:buNone/>
            </a:pPr>
            <a:r>
              <a:rPr lang="ru-RU" dirty="0"/>
              <a:t>конкуренция между товаропроизводителями одной и той же отрасли, когда предприятия с более высокой, чем средняя, производительностью труда получают дополнительную прибыль, а технически и организационно отсталые предприятия, наоборот, теряют часть индивидуальной стоимости производимых ими товаров и разоряются</a:t>
            </a:r>
            <a:endParaRPr lang="ru-RU" b="1" i="1" dirty="0" smtClean="0">
              <a:solidFill>
                <a:srgbClr val="FF000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648200" y="1556792"/>
            <a:ext cx="4038600" cy="4798133"/>
          </a:xfrm>
        </p:spPr>
        <p:txBody>
          <a:bodyPr>
            <a:normAutofit fontScale="92500" lnSpcReduction="20000"/>
          </a:bodyPr>
          <a:lstStyle/>
          <a:p>
            <a:pPr marL="82296" indent="0" algn="ctr">
              <a:buNone/>
            </a:pPr>
            <a:r>
              <a:rPr lang="ru-RU" b="1" i="1" dirty="0" smtClean="0">
                <a:solidFill>
                  <a:srgbClr val="FF0000"/>
                </a:solidFill>
              </a:rPr>
              <a:t>Межотраслевая</a:t>
            </a:r>
          </a:p>
          <a:p>
            <a:pPr marL="82296" indent="0" algn="ctr">
              <a:buNone/>
            </a:pPr>
            <a:r>
              <a:rPr lang="ru-RU" dirty="0"/>
              <a:t>конкуренция между предприятиями различных отраслей. Она выражается в переливе капиталов отраслей, имеющих низкую норму прибыли, в отрасли с высокой долей прибыли</a:t>
            </a:r>
            <a:r>
              <a:rPr lang="ru-RU" b="1" i="1" dirty="0" smtClean="0">
                <a:solidFill>
                  <a:srgbClr val="0070C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2239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3063" y="146051"/>
            <a:ext cx="8229600" cy="9141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5300" b="1" i="1" dirty="0">
                <a:solidFill>
                  <a:srgbClr val="C00000"/>
                </a:solidFill>
              </a:rPr>
              <a:t>Основные </a:t>
            </a:r>
            <a:r>
              <a:rPr lang="ru-RU" sz="5300" b="1" i="1" dirty="0" smtClean="0">
                <a:solidFill>
                  <a:srgbClr val="C00000"/>
                </a:solidFill>
              </a:rPr>
              <a:t>типы конкуренции</a:t>
            </a:r>
            <a:endParaRPr lang="ru-RU" sz="5300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9714" y="2079105"/>
            <a:ext cx="2214563" cy="1285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>
                <a:solidFill>
                  <a:srgbClr val="FFFFFF"/>
                </a:solidFill>
                <a:latin typeface="Verdana" pitchFamily="34" charset="0"/>
              </a:rPr>
              <a:t>СОВЕРШЕННАЯ КОНКУРЕНЦИЯ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576513" y="2082206"/>
            <a:ext cx="2000250" cy="1285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>
                <a:solidFill>
                  <a:srgbClr val="FFFFFF"/>
                </a:solidFill>
                <a:latin typeface="Verdana" pitchFamily="34" charset="0"/>
              </a:rPr>
              <a:t>МОНОПОЛИ-</a:t>
            </a:r>
          </a:p>
          <a:p>
            <a:pPr algn="ctr"/>
            <a:r>
              <a:rPr lang="ru-RU" sz="1600" b="1" dirty="0">
                <a:solidFill>
                  <a:srgbClr val="FFFFFF"/>
                </a:solidFill>
                <a:latin typeface="Verdana" pitchFamily="34" charset="0"/>
              </a:rPr>
              <a:t>СТИЧЕСКАЯ КОНКУРЕНЦИЯ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811508" y="2079104"/>
            <a:ext cx="1928812" cy="1285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>
                <a:solidFill>
                  <a:srgbClr val="FFFFFF"/>
                </a:solidFill>
                <a:latin typeface="Verdana" pitchFamily="34" charset="0"/>
              </a:rPr>
              <a:t>ОЛИГОПОЛИЯ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89715" y="3789040"/>
            <a:ext cx="2054902" cy="2880320"/>
          </a:xfrm>
          <a:prstGeom prst="rect">
            <a:avLst/>
          </a:prstGeom>
          <a:solidFill>
            <a:srgbClr val="CDE5F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  <a:latin typeface="+mj-lt"/>
              </a:rPr>
              <a:t>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  <a:latin typeface="+mj-lt"/>
              </a:rPr>
              <a:t>1. Множество мелких субъектов рынка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  <a:latin typeface="+mj-lt"/>
              </a:rPr>
              <a:t>2. Однородность продукта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  <a:latin typeface="+mj-lt"/>
              </a:rPr>
              <a:t>3. Отсутствие влияния на цену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  <a:latin typeface="+mj-lt"/>
              </a:rPr>
              <a:t>4. Полная информированность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  <a:latin typeface="+mj-lt"/>
              </a:rPr>
              <a:t>5. Отсутствие барьеров входа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498300" y="3789040"/>
            <a:ext cx="2073274" cy="2880320"/>
          </a:xfrm>
          <a:prstGeom prst="rect">
            <a:avLst/>
          </a:prstGeom>
          <a:solidFill>
            <a:srgbClr val="CDE5F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prstClr val="black"/>
                </a:solidFill>
                <a:latin typeface="+mj-lt"/>
              </a:rPr>
              <a:t>1. Большое число субъектов рынка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prstClr val="black"/>
                </a:solidFill>
                <a:latin typeface="+mj-lt"/>
              </a:rPr>
              <a:t>2.Дифференцированность продукта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prstClr val="black"/>
                </a:solidFill>
                <a:latin typeface="+mj-lt"/>
              </a:rPr>
              <a:t>3. Сильное  влияние на цену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prstClr val="black"/>
                </a:solidFill>
                <a:latin typeface="+mj-lt"/>
              </a:rPr>
              <a:t>4. Недостаточная информированность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prstClr val="black"/>
                </a:solidFill>
                <a:latin typeface="+mj-lt"/>
              </a:rPr>
              <a:t>5. Небольшие барьеры входа</a:t>
            </a:r>
          </a:p>
        </p:txBody>
      </p:sp>
      <p:cxnSp>
        <p:nvCxnSpPr>
          <p:cNvPr id="11" name="Прямая соединительная линия 10"/>
          <p:cNvCxnSpPr>
            <a:endCxn id="8" idx="0"/>
          </p:cNvCxnSpPr>
          <p:nvPr/>
        </p:nvCxnSpPr>
        <p:spPr>
          <a:xfrm flipH="1">
            <a:off x="1217166" y="3282787"/>
            <a:ext cx="160256" cy="5062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16200000" flipH="1">
            <a:off x="6514306" y="402432"/>
            <a:ext cx="785813" cy="23574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H="1">
            <a:off x="642890" y="1097508"/>
            <a:ext cx="3270250" cy="9191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H="1">
            <a:off x="3508385" y="935608"/>
            <a:ext cx="915988" cy="130995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4859080" y="1061783"/>
            <a:ext cx="1252537" cy="9382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4835526" y="3789040"/>
            <a:ext cx="2040730" cy="2880320"/>
          </a:xfrm>
          <a:prstGeom prst="rect">
            <a:avLst/>
          </a:prstGeom>
          <a:solidFill>
            <a:srgbClr val="CDE5F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prstClr val="black"/>
                </a:solidFill>
                <a:latin typeface="+mj-lt"/>
              </a:rPr>
              <a:t>1. Небольшое число участников рынка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prstClr val="black"/>
                </a:solidFill>
                <a:latin typeface="+mj-lt"/>
              </a:rPr>
              <a:t>2. Неоднозначный характер продукта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prstClr val="black"/>
                </a:solidFill>
                <a:latin typeface="+mj-lt"/>
              </a:rPr>
              <a:t>3. Сильное влияние на цену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prstClr val="black"/>
                </a:solidFill>
                <a:latin typeface="+mj-lt"/>
              </a:rPr>
              <a:t>4. Недостаточная информированность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prstClr val="black"/>
                </a:solidFill>
                <a:latin typeface="+mj-lt"/>
              </a:rPr>
              <a:t>5. Значительные барьеры входа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endParaRPr lang="ru-RU" sz="1600" b="1" dirty="0">
              <a:solidFill>
                <a:prstClr val="black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105650" y="3789040"/>
            <a:ext cx="1857375" cy="2880320"/>
          </a:xfrm>
          <a:prstGeom prst="rect">
            <a:avLst/>
          </a:prstGeom>
          <a:solidFill>
            <a:srgbClr val="CDE5F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prstClr val="black"/>
                </a:solidFill>
                <a:latin typeface="+mj-lt"/>
              </a:rPr>
              <a:t>1. Единственный производитель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prstClr val="black"/>
                </a:solidFill>
                <a:latin typeface="+mj-lt"/>
              </a:rPr>
              <a:t>2. Уникальный продукт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prstClr val="black"/>
                </a:solidFill>
                <a:latin typeface="+mj-lt"/>
              </a:rPr>
              <a:t>3.Самостоятельное решение о цене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prstClr val="black"/>
                </a:solidFill>
                <a:latin typeface="+mj-lt"/>
              </a:rPr>
              <a:t>4. Полная информирован-</a:t>
            </a:r>
            <a:r>
              <a:rPr lang="ru-RU" sz="1600" b="1" dirty="0" err="1">
                <a:solidFill>
                  <a:prstClr val="black"/>
                </a:solidFill>
                <a:latin typeface="+mj-lt"/>
              </a:rPr>
              <a:t>ность</a:t>
            </a:r>
            <a:endParaRPr lang="ru-RU" sz="1600" b="1" dirty="0">
              <a:solidFill>
                <a:prstClr val="black"/>
              </a:solidFill>
              <a:latin typeface="+mj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prstClr val="black"/>
                </a:solidFill>
                <a:latin typeface="+mj-lt"/>
              </a:rPr>
              <a:t>5. Высокие барьеры входа</a:t>
            </a:r>
          </a:p>
        </p:txBody>
      </p:sp>
      <p:pic>
        <p:nvPicPr>
          <p:cNvPr id="2151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13836" y="3035124"/>
            <a:ext cx="254023" cy="77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70665" y="3023831"/>
            <a:ext cx="256057" cy="79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34337" y="3012538"/>
            <a:ext cx="182562" cy="79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Прямоугольник 20"/>
          <p:cNvSpPr/>
          <p:nvPr/>
        </p:nvSpPr>
        <p:spPr>
          <a:xfrm>
            <a:off x="7034212" y="2076847"/>
            <a:ext cx="2000250" cy="1285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>
                <a:solidFill>
                  <a:srgbClr val="FFFFFF"/>
                </a:solidFill>
                <a:latin typeface="Verdana" pitchFamily="34" charset="0"/>
              </a:rPr>
              <a:t>ЧИСТАЯ МОНОПОЛИЯ</a:t>
            </a:r>
          </a:p>
        </p:txBody>
      </p:sp>
    </p:spTree>
    <p:extLst>
      <p:ext uri="{BB962C8B-B14F-4D97-AF65-F5344CB8AC3E}">
        <p14:creationId xmlns:p14="http://schemas.microsoft.com/office/powerpoint/2010/main" val="3321336012"/>
      </p:ext>
    </p:extLst>
  </p:cSld>
  <p:clrMapOvr>
    <a:masterClrMapping/>
  </p:clrMapOvr>
  <p:transition spd="med">
    <p:cover dir="ru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203870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 smtClean="0">
                <a:solidFill>
                  <a:srgbClr val="C00000"/>
                </a:solidFill>
              </a:rPr>
              <a:t>Признаки недобросовестной конкуренции</a:t>
            </a:r>
            <a:endParaRPr lang="ru-RU" sz="32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6025132"/>
              </p:ext>
            </p:extLst>
          </p:nvPr>
        </p:nvGraphicFramePr>
        <p:xfrm>
          <a:off x="457200" y="1052736"/>
          <a:ext cx="8229600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00395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>
              <a:buNone/>
            </a:pPr>
            <a:endParaRPr lang="ru-RU" sz="7200" i="1" dirty="0" smtClean="0">
              <a:solidFill>
                <a:srgbClr val="FF0000"/>
              </a:solidFill>
            </a:endParaRPr>
          </a:p>
          <a:p>
            <a:pPr marL="0" lvl="0" indent="0" algn="ctr">
              <a:buNone/>
            </a:pPr>
            <a:r>
              <a:rPr lang="ru-RU" sz="7200" i="1" dirty="0">
                <a:solidFill>
                  <a:srgbClr val="FF0000"/>
                </a:solidFill>
              </a:rPr>
              <a:t>6</a:t>
            </a:r>
            <a:r>
              <a:rPr lang="ru-RU" sz="7200" i="1" dirty="0" smtClean="0">
                <a:solidFill>
                  <a:srgbClr val="FF0000"/>
                </a:solidFill>
              </a:rPr>
              <a:t> </a:t>
            </a:r>
            <a:r>
              <a:rPr lang="ru-RU" sz="7200" i="1" dirty="0">
                <a:solidFill>
                  <a:srgbClr val="FF0000"/>
                </a:solidFill>
              </a:rPr>
              <a:t>вопрос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6768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 2" pitchFamily="18" charset="2"/>
              <a:buNone/>
            </a:pPr>
            <a:endParaRPr lang="ru-RU" sz="3600" b="1" smtClean="0">
              <a:solidFill>
                <a:srgbClr val="7030A0"/>
              </a:solidFill>
              <a:latin typeface="Verdana" pitchFamily="34" charset="0"/>
            </a:endParaRPr>
          </a:p>
          <a:p>
            <a:pPr algn="ctr">
              <a:buFont typeface="Wingdings 2" pitchFamily="18" charset="2"/>
              <a:buNone/>
            </a:pPr>
            <a:endParaRPr lang="ru-RU" sz="3600" b="1" smtClean="0">
              <a:solidFill>
                <a:srgbClr val="7030A0"/>
              </a:solidFill>
              <a:latin typeface="Verdana" pitchFamily="34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3600" b="1" smtClean="0">
                <a:solidFill>
                  <a:srgbClr val="7030A0"/>
                </a:solidFill>
                <a:latin typeface="Verdana" pitchFamily="34" charset="0"/>
              </a:rPr>
              <a:t>СПАСИБО ЗА ВНИМАНИЕ!!!</a:t>
            </a:r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3058</TotalTime>
  <Words>1455</Words>
  <Application>Microsoft Office PowerPoint</Application>
  <PresentationFormat>Экран (4:3)</PresentationFormat>
  <Paragraphs>267</Paragraphs>
  <Slides>48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48</vt:i4>
      </vt:variant>
    </vt:vector>
  </HeadingPairs>
  <TitlesOfParts>
    <vt:vector size="57" baseType="lpstr">
      <vt:lpstr>SimSun-ExtB</vt:lpstr>
      <vt:lpstr>Arial</vt:lpstr>
      <vt:lpstr>Calibri</vt:lpstr>
      <vt:lpstr>Constantia</vt:lpstr>
      <vt:lpstr>Times New Roman</vt:lpstr>
      <vt:lpstr>Verdana</vt:lpstr>
      <vt:lpstr>Wingdings 2</vt:lpstr>
      <vt:lpstr>Поток</vt:lpstr>
      <vt:lpstr>Документ</vt:lpstr>
      <vt:lpstr>Тема 6:  </vt:lpstr>
      <vt:lpstr>Вопросы:</vt:lpstr>
      <vt:lpstr>Презентация PowerPoint</vt:lpstr>
      <vt:lpstr>Презентация PowerPoint</vt:lpstr>
      <vt:lpstr>Алгебраический способ</vt:lpstr>
      <vt:lpstr>Табличный способ</vt:lpstr>
      <vt:lpstr>Графический способ</vt:lpstr>
      <vt:lpstr>Неценовые факторы спроса</vt:lpstr>
      <vt:lpstr>Эластичность спроса</vt:lpstr>
      <vt:lpstr>Презентация PowerPoint</vt:lpstr>
      <vt:lpstr>Алгебраический способ</vt:lpstr>
      <vt:lpstr>Табличный способ</vt:lpstr>
      <vt:lpstr>Графический способ</vt:lpstr>
      <vt:lpstr>Неценовые факторы предложения</vt:lpstr>
      <vt:lpstr>Презентация PowerPoint</vt:lpstr>
      <vt:lpstr>Фирма</vt:lpstr>
      <vt:lpstr> Целевые установки фирмы</vt:lpstr>
      <vt:lpstr>Задачи фирмы</vt:lpstr>
      <vt:lpstr> Факторы деятельности фирмы</vt:lpstr>
      <vt:lpstr>Презентация PowerPoint</vt:lpstr>
      <vt:lpstr>Особенности предпринимательской деятельности</vt:lpstr>
      <vt:lpstr>Важнейшие черты предпринимательства</vt:lpstr>
      <vt:lpstr>Виды предпринимательской деятельности</vt:lpstr>
      <vt:lpstr>Признаки классификации фирм</vt:lpstr>
      <vt:lpstr> Классификация  по формам собственности:</vt:lpstr>
      <vt:lpstr>Классификация по размеру фирмы (мощности производственного потенциала):</vt:lpstr>
      <vt:lpstr>Преимущества и недостатки малых предприятий</vt:lpstr>
      <vt:lpstr>Классификация по признаку принадлежности капитала:</vt:lpstr>
      <vt:lpstr>      Классификация  по степени предпринимательской деятельности юридических лиц:</vt:lpstr>
      <vt:lpstr>Организационно-экономические формы предпринимательства</vt:lpstr>
      <vt:lpstr>7.      Организационно-правовые  формы предпринимательства</vt:lpstr>
      <vt:lpstr>Организационно-правовые формы предпринимательства</vt:lpstr>
      <vt:lpstr>Презентация PowerPoint</vt:lpstr>
      <vt:lpstr>Презентация PowerPoint</vt:lpstr>
      <vt:lpstr> Концепции издержек фирмы</vt:lpstr>
      <vt:lpstr>Презентация PowerPoint</vt:lpstr>
      <vt:lpstr>Презентация PowerPoint</vt:lpstr>
      <vt:lpstr>По методу оценки затрат</vt:lpstr>
      <vt:lpstr>Издержки в краткосрочном периоде</vt:lpstr>
      <vt:lpstr>Презентация PowerPoint</vt:lpstr>
      <vt:lpstr> Виды прибыли фирмы</vt:lpstr>
      <vt:lpstr>Презентация PowerPoint</vt:lpstr>
      <vt:lpstr>Презентация PowerPoint</vt:lpstr>
      <vt:lpstr>Формы конкуренции</vt:lpstr>
      <vt:lpstr>                                                                                                                                                                                                                                     Основные типы конкуренции</vt:lpstr>
      <vt:lpstr>Признаки недобросовестной конкуренции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KAJ</dc:creator>
  <cp:lastModifiedBy>user</cp:lastModifiedBy>
  <cp:revision>135</cp:revision>
  <dcterms:created xsi:type="dcterms:W3CDTF">2013-09-20T19:17:53Z</dcterms:created>
  <dcterms:modified xsi:type="dcterms:W3CDTF">2025-02-05T22:06:08Z</dcterms:modified>
</cp:coreProperties>
</file>