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diagrams/data7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25"/>
  </p:notesMasterIdLst>
  <p:sldIdLst>
    <p:sldId id="256" r:id="rId2"/>
    <p:sldId id="282" r:id="rId3"/>
    <p:sldId id="412" r:id="rId4"/>
    <p:sldId id="416" r:id="rId5"/>
    <p:sldId id="415" r:id="rId6"/>
    <p:sldId id="417" r:id="rId7"/>
    <p:sldId id="418" r:id="rId8"/>
    <p:sldId id="326" r:id="rId9"/>
    <p:sldId id="361" r:id="rId10"/>
    <p:sldId id="420" r:id="rId11"/>
    <p:sldId id="381" r:id="rId12"/>
    <p:sldId id="421" r:id="rId13"/>
    <p:sldId id="422" r:id="rId14"/>
    <p:sldId id="423" r:id="rId15"/>
    <p:sldId id="424" r:id="rId16"/>
    <p:sldId id="425" r:id="rId17"/>
    <p:sldId id="401" r:id="rId18"/>
    <p:sldId id="387" r:id="rId19"/>
    <p:sldId id="426" r:id="rId20"/>
    <p:sldId id="427" r:id="rId21"/>
    <p:sldId id="428" r:id="rId22"/>
    <p:sldId id="429" r:id="rId23"/>
    <p:sldId id="403" r:id="rId2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973F1A7D-5DCA-4FCD-8FBF-59C75A32147D}">
          <p14:sldIdLst>
            <p14:sldId id="256"/>
            <p14:sldId id="282"/>
            <p14:sldId id="412"/>
            <p14:sldId id="416"/>
            <p14:sldId id="415"/>
            <p14:sldId id="417"/>
            <p14:sldId id="418"/>
            <p14:sldId id="326"/>
            <p14:sldId id="361"/>
            <p14:sldId id="420"/>
            <p14:sldId id="381"/>
            <p14:sldId id="421"/>
            <p14:sldId id="422"/>
            <p14:sldId id="423"/>
            <p14:sldId id="424"/>
            <p14:sldId id="425"/>
            <p14:sldId id="401"/>
            <p14:sldId id="387"/>
            <p14:sldId id="426"/>
            <p14:sldId id="427"/>
            <p14:sldId id="428"/>
            <p14:sldId id="429"/>
          </p14:sldIdLst>
        </p14:section>
        <p14:section name="Раздел без заголовка" id="{99E3D493-B17F-4E20-8C62-9397F26ADECD}">
          <p14:sldIdLst>
            <p14:sldId id="403"/>
          </p14:sldIdLst>
        </p14:section>
        <p14:section name="Раздел без заголовка" id="{9C0BFFEB-BC4E-49D5-BA27-17FA1F6EA265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E5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126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_rels/data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3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9D677A7-9C36-417C-ABB9-AEF1EBCBAC5D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911E899-524C-467F-A86E-D7703C98C079}">
      <dgm:prSet custT="1"/>
      <dgm:spPr/>
      <dgm:t>
        <a:bodyPr/>
        <a:lstStyle/>
        <a:p>
          <a:r>
            <a:rPr lang="ru-RU" sz="2000" b="1" dirty="0" smtClean="0"/>
            <a:t>Наличные деньги</a:t>
          </a:r>
          <a:endParaRPr lang="ru-RU" sz="2000" b="1" dirty="0"/>
        </a:p>
      </dgm:t>
    </dgm:pt>
    <dgm:pt modelId="{33915DE1-6980-4788-8765-05B94C46CA8B}" type="parTrans" cxnId="{DE53D443-4634-4489-AF7F-BEC03757F1A5}">
      <dgm:prSet/>
      <dgm:spPr/>
      <dgm:t>
        <a:bodyPr/>
        <a:lstStyle/>
        <a:p>
          <a:endParaRPr lang="ru-RU"/>
        </a:p>
      </dgm:t>
    </dgm:pt>
    <dgm:pt modelId="{4A094B16-51B2-4E1F-9188-71097DFE466E}" type="sibTrans" cxnId="{DE53D443-4634-4489-AF7F-BEC03757F1A5}">
      <dgm:prSet/>
      <dgm:spPr/>
      <dgm:t>
        <a:bodyPr/>
        <a:lstStyle/>
        <a:p>
          <a:endParaRPr lang="ru-RU"/>
        </a:p>
      </dgm:t>
    </dgm:pt>
    <dgm:pt modelId="{FA4D2F19-2514-42D5-A27D-F5459A4C4711}">
      <dgm:prSet custT="1"/>
      <dgm:spPr/>
      <dgm:t>
        <a:bodyPr/>
        <a:lstStyle/>
        <a:p>
          <a:r>
            <a:rPr lang="ru-RU" sz="2000" b="1" dirty="0" smtClean="0"/>
            <a:t>Сберегательные счета</a:t>
          </a:r>
        </a:p>
      </dgm:t>
    </dgm:pt>
    <dgm:pt modelId="{796C3ADD-27C3-4CC6-8E19-9B09BED6B4E4}" type="parTrans" cxnId="{4A672F7B-CBC3-4CD3-A291-13031D8915A0}">
      <dgm:prSet/>
      <dgm:spPr/>
      <dgm:t>
        <a:bodyPr/>
        <a:lstStyle/>
        <a:p>
          <a:endParaRPr lang="ru-RU"/>
        </a:p>
      </dgm:t>
    </dgm:pt>
    <dgm:pt modelId="{69FD0193-5D86-4E70-A193-2577EED00D00}" type="sibTrans" cxnId="{4A672F7B-CBC3-4CD3-A291-13031D8915A0}">
      <dgm:prSet/>
      <dgm:spPr/>
      <dgm:t>
        <a:bodyPr/>
        <a:lstStyle/>
        <a:p>
          <a:endParaRPr lang="ru-RU"/>
        </a:p>
      </dgm:t>
    </dgm:pt>
    <dgm:pt modelId="{578F27E1-96AE-49D6-963A-3B67BA859C8B}">
      <dgm:prSet custT="1"/>
      <dgm:spPr/>
      <dgm:t>
        <a:bodyPr/>
        <a:lstStyle/>
        <a:p>
          <a:r>
            <a:rPr lang="ru-RU" sz="2000" b="1" dirty="0" smtClean="0"/>
            <a:t>Депозиты</a:t>
          </a:r>
          <a:endParaRPr lang="ru-RU" sz="2000" b="1" dirty="0"/>
        </a:p>
      </dgm:t>
    </dgm:pt>
    <dgm:pt modelId="{C41824DB-C547-42BB-8734-C32F553F9A7A}" type="sibTrans" cxnId="{2DEBA41B-5BB8-4C72-A7F8-EE5280330779}">
      <dgm:prSet/>
      <dgm:spPr/>
      <dgm:t>
        <a:bodyPr/>
        <a:lstStyle/>
        <a:p>
          <a:endParaRPr lang="ru-RU"/>
        </a:p>
      </dgm:t>
    </dgm:pt>
    <dgm:pt modelId="{BFC0BE54-11C5-42AC-A458-8945B48F1B4C}" type="parTrans" cxnId="{2DEBA41B-5BB8-4C72-A7F8-EE5280330779}">
      <dgm:prSet/>
      <dgm:spPr/>
      <dgm:t>
        <a:bodyPr/>
        <a:lstStyle/>
        <a:p>
          <a:endParaRPr lang="ru-RU"/>
        </a:p>
      </dgm:t>
    </dgm:pt>
    <dgm:pt modelId="{EA27F438-3238-43AB-A80E-2A2D837543CC}">
      <dgm:prSet custT="1"/>
      <dgm:spPr/>
      <dgm:t>
        <a:bodyPr/>
        <a:lstStyle/>
        <a:p>
          <a:r>
            <a:rPr lang="ru-RU" sz="2000" b="1" baseline="0" dirty="0" smtClean="0"/>
            <a:t> Инвестиции</a:t>
          </a:r>
          <a:endParaRPr lang="ru-RU" sz="2000" b="1" dirty="0"/>
        </a:p>
      </dgm:t>
    </dgm:pt>
    <dgm:pt modelId="{3B54DF24-BF06-4F54-83D6-55FEA3AC8A3A}" type="parTrans" cxnId="{DA1C4022-84CB-4BEA-9893-7BD646D22AE8}">
      <dgm:prSet/>
      <dgm:spPr/>
      <dgm:t>
        <a:bodyPr/>
        <a:lstStyle/>
        <a:p>
          <a:endParaRPr lang="ru-RU"/>
        </a:p>
      </dgm:t>
    </dgm:pt>
    <dgm:pt modelId="{8B06CE8F-B5FE-4828-B906-35343AD851DA}" type="sibTrans" cxnId="{DA1C4022-84CB-4BEA-9893-7BD646D22AE8}">
      <dgm:prSet/>
      <dgm:spPr/>
      <dgm:t>
        <a:bodyPr/>
        <a:lstStyle/>
        <a:p>
          <a:endParaRPr lang="ru-RU"/>
        </a:p>
      </dgm:t>
    </dgm:pt>
    <dgm:pt modelId="{3B418144-9B4D-44EA-9CAB-4B6A0A198CA9}">
      <dgm:prSet custT="1"/>
      <dgm:spPr/>
      <dgm:t>
        <a:bodyPr/>
        <a:lstStyle/>
        <a:p>
          <a:r>
            <a:rPr lang="ru-RU" sz="2000" b="1" dirty="0" smtClean="0"/>
            <a:t>Пенсионные накопления</a:t>
          </a:r>
          <a:endParaRPr lang="ru-RU" sz="2000" b="1" dirty="0"/>
        </a:p>
      </dgm:t>
    </dgm:pt>
    <dgm:pt modelId="{2FA6B132-CA59-4949-A551-0ED12588A3E2}" type="parTrans" cxnId="{CBA1889D-7C83-4AA7-BEC6-EDF2A3691C80}">
      <dgm:prSet/>
      <dgm:spPr/>
      <dgm:t>
        <a:bodyPr/>
        <a:lstStyle/>
        <a:p>
          <a:endParaRPr lang="ru-RU"/>
        </a:p>
      </dgm:t>
    </dgm:pt>
    <dgm:pt modelId="{216E4F11-4206-43F5-B6FA-CECC21979878}" type="sibTrans" cxnId="{CBA1889D-7C83-4AA7-BEC6-EDF2A3691C80}">
      <dgm:prSet/>
      <dgm:spPr/>
      <dgm:t>
        <a:bodyPr/>
        <a:lstStyle/>
        <a:p>
          <a:endParaRPr lang="ru-RU"/>
        </a:p>
      </dgm:t>
    </dgm:pt>
    <dgm:pt modelId="{C8FC65F5-F78C-45BE-9909-01142B5F1D00}" type="pres">
      <dgm:prSet presAssocID="{F9D677A7-9C36-417C-ABB9-AEF1EBCBAC5D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39BFD85C-40D8-46C6-9B44-A7F2C44C9F03}" type="pres">
      <dgm:prSet presAssocID="{F9D677A7-9C36-417C-ABB9-AEF1EBCBAC5D}" presName="pyramid" presStyleLbl="node1" presStyleIdx="0" presStyleCnt="1"/>
      <dgm:spPr/>
    </dgm:pt>
    <dgm:pt modelId="{7538D0BB-D655-4B04-ACFA-7BC5C3A44297}" type="pres">
      <dgm:prSet presAssocID="{F9D677A7-9C36-417C-ABB9-AEF1EBCBAC5D}" presName="theList" presStyleCnt="0"/>
      <dgm:spPr/>
    </dgm:pt>
    <dgm:pt modelId="{953BC66F-8963-480E-9FA9-BD4C9283C0B8}" type="pres">
      <dgm:prSet presAssocID="{1911E899-524C-467F-A86E-D7703C98C079}" presName="aNode" presStyleLbl="fgAcc1" presStyleIdx="0" presStyleCnt="5" custScaleX="1170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D40B8A-351E-4DE6-81B4-9267B5AF9E6C}" type="pres">
      <dgm:prSet presAssocID="{1911E899-524C-467F-A86E-D7703C98C079}" presName="aSpace" presStyleCnt="0"/>
      <dgm:spPr/>
    </dgm:pt>
    <dgm:pt modelId="{6FCA5137-CAA6-4A0A-BB47-8FB9467215B2}" type="pres">
      <dgm:prSet presAssocID="{FA4D2F19-2514-42D5-A27D-F5459A4C4711}" presName="aNode" presStyleLbl="fgAcc1" presStyleIdx="1" presStyleCnt="5" custScaleX="1170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0767F7-9FA7-4D06-AFBC-28FD2C7A41E6}" type="pres">
      <dgm:prSet presAssocID="{FA4D2F19-2514-42D5-A27D-F5459A4C4711}" presName="aSpace" presStyleCnt="0"/>
      <dgm:spPr/>
    </dgm:pt>
    <dgm:pt modelId="{51EC2F49-9491-40E6-8927-DB8FAE23FEFE}" type="pres">
      <dgm:prSet presAssocID="{578F27E1-96AE-49D6-963A-3B67BA859C8B}" presName="aNode" presStyleLbl="fgAcc1" presStyleIdx="2" presStyleCnt="5" custScaleX="11897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0813E8-F944-4204-9FA6-32AC6A957F15}" type="pres">
      <dgm:prSet presAssocID="{578F27E1-96AE-49D6-963A-3B67BA859C8B}" presName="aSpace" presStyleCnt="0"/>
      <dgm:spPr/>
    </dgm:pt>
    <dgm:pt modelId="{DE013FD9-A2D3-4670-9ED4-58C3F5BDC67A}" type="pres">
      <dgm:prSet presAssocID="{EA27F438-3238-43AB-A80E-2A2D837543CC}" presName="aNode" presStyleLbl="fgAcc1" presStyleIdx="3" presStyleCnt="5" custScaleX="1180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FF3917-6A77-4AB5-B57E-8A407E602253}" type="pres">
      <dgm:prSet presAssocID="{EA27F438-3238-43AB-A80E-2A2D837543CC}" presName="aSpace" presStyleCnt="0"/>
      <dgm:spPr/>
    </dgm:pt>
    <dgm:pt modelId="{477BE9FD-4FAA-4327-A6DD-B7C0D7A24EC0}" type="pres">
      <dgm:prSet presAssocID="{3B418144-9B4D-44EA-9CAB-4B6A0A198CA9}" presName="aNode" presStyleLbl="fgAcc1" presStyleIdx="4" presStyleCnt="5" custScaleX="1180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0F1B4D-DD15-4FAB-9CA8-25A2F5627564}" type="pres">
      <dgm:prSet presAssocID="{3B418144-9B4D-44EA-9CAB-4B6A0A198CA9}" presName="aSpace" presStyleCnt="0"/>
      <dgm:spPr/>
    </dgm:pt>
  </dgm:ptLst>
  <dgm:cxnLst>
    <dgm:cxn modelId="{DE53D443-4634-4489-AF7F-BEC03757F1A5}" srcId="{F9D677A7-9C36-417C-ABB9-AEF1EBCBAC5D}" destId="{1911E899-524C-467F-A86E-D7703C98C079}" srcOrd="0" destOrd="0" parTransId="{33915DE1-6980-4788-8765-05B94C46CA8B}" sibTransId="{4A094B16-51B2-4E1F-9188-71097DFE466E}"/>
    <dgm:cxn modelId="{2DEBA41B-5BB8-4C72-A7F8-EE5280330779}" srcId="{F9D677A7-9C36-417C-ABB9-AEF1EBCBAC5D}" destId="{578F27E1-96AE-49D6-963A-3B67BA859C8B}" srcOrd="2" destOrd="0" parTransId="{BFC0BE54-11C5-42AC-A458-8945B48F1B4C}" sibTransId="{C41824DB-C547-42BB-8734-C32F553F9A7A}"/>
    <dgm:cxn modelId="{4A672F7B-CBC3-4CD3-A291-13031D8915A0}" srcId="{F9D677A7-9C36-417C-ABB9-AEF1EBCBAC5D}" destId="{FA4D2F19-2514-42D5-A27D-F5459A4C4711}" srcOrd="1" destOrd="0" parTransId="{796C3ADD-27C3-4CC6-8E19-9B09BED6B4E4}" sibTransId="{69FD0193-5D86-4E70-A193-2577EED00D00}"/>
    <dgm:cxn modelId="{CBA1889D-7C83-4AA7-BEC6-EDF2A3691C80}" srcId="{F9D677A7-9C36-417C-ABB9-AEF1EBCBAC5D}" destId="{3B418144-9B4D-44EA-9CAB-4B6A0A198CA9}" srcOrd="4" destOrd="0" parTransId="{2FA6B132-CA59-4949-A551-0ED12588A3E2}" sibTransId="{216E4F11-4206-43F5-B6FA-CECC21979878}"/>
    <dgm:cxn modelId="{64242FAC-A7CF-4FF3-99A0-D20384EA674A}" type="presOf" srcId="{578F27E1-96AE-49D6-963A-3B67BA859C8B}" destId="{51EC2F49-9491-40E6-8927-DB8FAE23FEFE}" srcOrd="0" destOrd="0" presId="urn:microsoft.com/office/officeart/2005/8/layout/pyramid2"/>
    <dgm:cxn modelId="{C878F809-F11F-4625-AA7B-8DFFB99AA299}" type="presOf" srcId="{1911E899-524C-467F-A86E-D7703C98C079}" destId="{953BC66F-8963-480E-9FA9-BD4C9283C0B8}" srcOrd="0" destOrd="0" presId="urn:microsoft.com/office/officeart/2005/8/layout/pyramid2"/>
    <dgm:cxn modelId="{E997D1F5-FAEF-49BE-96C2-F988C38A241F}" type="presOf" srcId="{FA4D2F19-2514-42D5-A27D-F5459A4C4711}" destId="{6FCA5137-CAA6-4A0A-BB47-8FB9467215B2}" srcOrd="0" destOrd="0" presId="urn:microsoft.com/office/officeart/2005/8/layout/pyramid2"/>
    <dgm:cxn modelId="{ED53E370-1CAB-43FC-BE74-4500E7583D76}" type="presOf" srcId="{EA27F438-3238-43AB-A80E-2A2D837543CC}" destId="{DE013FD9-A2D3-4670-9ED4-58C3F5BDC67A}" srcOrd="0" destOrd="0" presId="urn:microsoft.com/office/officeart/2005/8/layout/pyramid2"/>
    <dgm:cxn modelId="{DA1C4022-84CB-4BEA-9893-7BD646D22AE8}" srcId="{F9D677A7-9C36-417C-ABB9-AEF1EBCBAC5D}" destId="{EA27F438-3238-43AB-A80E-2A2D837543CC}" srcOrd="3" destOrd="0" parTransId="{3B54DF24-BF06-4F54-83D6-55FEA3AC8A3A}" sibTransId="{8B06CE8F-B5FE-4828-B906-35343AD851DA}"/>
    <dgm:cxn modelId="{E3347D03-73B1-47DA-BC48-DAC0892FEC06}" type="presOf" srcId="{3B418144-9B4D-44EA-9CAB-4B6A0A198CA9}" destId="{477BE9FD-4FAA-4327-A6DD-B7C0D7A24EC0}" srcOrd="0" destOrd="0" presId="urn:microsoft.com/office/officeart/2005/8/layout/pyramid2"/>
    <dgm:cxn modelId="{5A31BA21-359D-4B55-BE23-ACE430452F83}" type="presOf" srcId="{F9D677A7-9C36-417C-ABB9-AEF1EBCBAC5D}" destId="{C8FC65F5-F78C-45BE-9909-01142B5F1D00}" srcOrd="0" destOrd="0" presId="urn:microsoft.com/office/officeart/2005/8/layout/pyramid2"/>
    <dgm:cxn modelId="{16CB6764-D2CE-457D-8DC6-D2953FF89EC8}" type="presParOf" srcId="{C8FC65F5-F78C-45BE-9909-01142B5F1D00}" destId="{39BFD85C-40D8-46C6-9B44-A7F2C44C9F03}" srcOrd="0" destOrd="0" presId="urn:microsoft.com/office/officeart/2005/8/layout/pyramid2"/>
    <dgm:cxn modelId="{EF4B4669-D1A2-4120-A12F-71DA20324302}" type="presParOf" srcId="{C8FC65F5-F78C-45BE-9909-01142B5F1D00}" destId="{7538D0BB-D655-4B04-ACFA-7BC5C3A44297}" srcOrd="1" destOrd="0" presId="urn:microsoft.com/office/officeart/2005/8/layout/pyramid2"/>
    <dgm:cxn modelId="{C800D33B-82E3-4D1D-AB52-7F85B78C2815}" type="presParOf" srcId="{7538D0BB-D655-4B04-ACFA-7BC5C3A44297}" destId="{953BC66F-8963-480E-9FA9-BD4C9283C0B8}" srcOrd="0" destOrd="0" presId="urn:microsoft.com/office/officeart/2005/8/layout/pyramid2"/>
    <dgm:cxn modelId="{5D1DB56E-0C0B-4ECC-A9E5-C58475FA2123}" type="presParOf" srcId="{7538D0BB-D655-4B04-ACFA-7BC5C3A44297}" destId="{BFD40B8A-351E-4DE6-81B4-9267B5AF9E6C}" srcOrd="1" destOrd="0" presId="urn:microsoft.com/office/officeart/2005/8/layout/pyramid2"/>
    <dgm:cxn modelId="{9EA03053-BAB1-4116-9429-A44293BC1847}" type="presParOf" srcId="{7538D0BB-D655-4B04-ACFA-7BC5C3A44297}" destId="{6FCA5137-CAA6-4A0A-BB47-8FB9467215B2}" srcOrd="2" destOrd="0" presId="urn:microsoft.com/office/officeart/2005/8/layout/pyramid2"/>
    <dgm:cxn modelId="{B9AC85AB-383C-460D-ABB3-B34CCE112854}" type="presParOf" srcId="{7538D0BB-D655-4B04-ACFA-7BC5C3A44297}" destId="{0E0767F7-9FA7-4D06-AFBC-28FD2C7A41E6}" srcOrd="3" destOrd="0" presId="urn:microsoft.com/office/officeart/2005/8/layout/pyramid2"/>
    <dgm:cxn modelId="{00F87786-3D82-4703-8C57-05DA27B66760}" type="presParOf" srcId="{7538D0BB-D655-4B04-ACFA-7BC5C3A44297}" destId="{51EC2F49-9491-40E6-8927-DB8FAE23FEFE}" srcOrd="4" destOrd="0" presId="urn:microsoft.com/office/officeart/2005/8/layout/pyramid2"/>
    <dgm:cxn modelId="{3CF735F9-E29A-4421-ADB6-66384BB25190}" type="presParOf" srcId="{7538D0BB-D655-4B04-ACFA-7BC5C3A44297}" destId="{F70813E8-F944-4204-9FA6-32AC6A957F15}" srcOrd="5" destOrd="0" presId="urn:microsoft.com/office/officeart/2005/8/layout/pyramid2"/>
    <dgm:cxn modelId="{55D4E000-B168-446F-A1FB-E4294AE1FD05}" type="presParOf" srcId="{7538D0BB-D655-4B04-ACFA-7BC5C3A44297}" destId="{DE013FD9-A2D3-4670-9ED4-58C3F5BDC67A}" srcOrd="6" destOrd="0" presId="urn:microsoft.com/office/officeart/2005/8/layout/pyramid2"/>
    <dgm:cxn modelId="{37DDD6D4-8AD3-4B0A-B7A9-F9CAE5560CCF}" type="presParOf" srcId="{7538D0BB-D655-4B04-ACFA-7BC5C3A44297}" destId="{A4FF3917-6A77-4AB5-B57E-8A407E602253}" srcOrd="7" destOrd="0" presId="urn:microsoft.com/office/officeart/2005/8/layout/pyramid2"/>
    <dgm:cxn modelId="{2DA90ECE-6FAC-48F1-897F-F2B4812A4138}" type="presParOf" srcId="{7538D0BB-D655-4B04-ACFA-7BC5C3A44297}" destId="{477BE9FD-4FAA-4327-A6DD-B7C0D7A24EC0}" srcOrd="8" destOrd="0" presId="urn:microsoft.com/office/officeart/2005/8/layout/pyramid2"/>
    <dgm:cxn modelId="{B31B90E9-C912-4EC7-8EFB-EB5D1A613D5E}" type="presParOf" srcId="{7538D0BB-D655-4B04-ACFA-7BC5C3A44297}" destId="{A80F1B4D-DD15-4FAB-9CA8-25A2F5627564}" srcOrd="9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71272A4-8F20-442C-953F-6B5AE4F4A6B7}" type="doc">
      <dgm:prSet loTypeId="urn:microsoft.com/office/officeart/2005/8/layout/vList5" loCatId="list" qsTypeId="urn:microsoft.com/office/officeart/2005/8/quickstyle/simple1#3" qsCatId="simple" csTypeId="urn:microsoft.com/office/officeart/2005/8/colors/accent1_2#3" csCatId="accent1" phldr="1"/>
      <dgm:spPr/>
      <dgm:t>
        <a:bodyPr/>
        <a:lstStyle/>
        <a:p>
          <a:endParaRPr lang="ru-RU"/>
        </a:p>
      </dgm:t>
    </dgm:pt>
    <dgm:pt modelId="{DB7CEF31-2103-4EF8-BAD0-BB5A31774D0B}">
      <dgm:prSet phldrT="[Текст]" custT="1"/>
      <dgm:spPr/>
      <dgm:t>
        <a:bodyPr/>
        <a:lstStyle/>
        <a:p>
          <a:r>
            <a:rPr lang="ru-RU" sz="2400" b="1" i="1" dirty="0" err="1" smtClean="0"/>
            <a:t>Приоритезация</a:t>
          </a:r>
          <a:r>
            <a:rPr lang="ru-RU" sz="2400" b="1" i="1" dirty="0" smtClean="0"/>
            <a:t> сбережений</a:t>
          </a:r>
          <a:endParaRPr lang="ru-RU" sz="2400" b="1" i="1" dirty="0"/>
        </a:p>
      </dgm:t>
    </dgm:pt>
    <dgm:pt modelId="{A02CBE16-C7CF-4CDD-BF2B-902D8C3268C8}" type="parTrans" cxnId="{E3A5808A-F5C5-4468-9D24-27146164B6E5}">
      <dgm:prSet/>
      <dgm:spPr/>
      <dgm:t>
        <a:bodyPr/>
        <a:lstStyle/>
        <a:p>
          <a:endParaRPr lang="ru-RU"/>
        </a:p>
      </dgm:t>
    </dgm:pt>
    <dgm:pt modelId="{8464678E-2678-4A98-806D-BFE400D6DED6}" type="sibTrans" cxnId="{E3A5808A-F5C5-4468-9D24-27146164B6E5}">
      <dgm:prSet/>
      <dgm:spPr/>
      <dgm:t>
        <a:bodyPr/>
        <a:lstStyle/>
        <a:p>
          <a:endParaRPr lang="ru-RU"/>
        </a:p>
      </dgm:t>
    </dgm:pt>
    <dgm:pt modelId="{E2B377C3-7FEE-42C9-A7BE-E3037BF8ECBE}">
      <dgm:prSet phldrT="[Текст]" custT="1"/>
      <dgm:spPr/>
      <dgm:t>
        <a:bodyPr/>
        <a:lstStyle/>
        <a:p>
          <a:r>
            <a:rPr lang="ru-RU" sz="1800" b="1" dirty="0" smtClean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rPr>
            <a:t>Планирование позволяет выявить излишки денежных средств и случайные траты, которые можно перенаправить на сбережения</a:t>
          </a:r>
          <a:endParaRPr lang="ru-RU" sz="1800" b="1" dirty="0">
            <a:latin typeface="+mn-lt"/>
            <a:ea typeface="Verdana" pitchFamily="34" charset="0"/>
            <a:cs typeface="Verdana" pitchFamily="34" charset="0"/>
          </a:endParaRPr>
        </a:p>
      </dgm:t>
    </dgm:pt>
    <dgm:pt modelId="{065DDBF1-821E-43CD-9575-564E937E8B3F}" type="parTrans" cxnId="{D7245943-FFCE-4425-A280-E33D5D2D343D}">
      <dgm:prSet/>
      <dgm:spPr/>
      <dgm:t>
        <a:bodyPr/>
        <a:lstStyle/>
        <a:p>
          <a:endParaRPr lang="ru-RU"/>
        </a:p>
      </dgm:t>
    </dgm:pt>
    <dgm:pt modelId="{311B45F6-8B22-4267-B119-40F52BF79FA0}" type="sibTrans" cxnId="{D7245943-FFCE-4425-A280-E33D5D2D343D}">
      <dgm:prSet/>
      <dgm:spPr/>
      <dgm:t>
        <a:bodyPr/>
        <a:lstStyle/>
        <a:p>
          <a:endParaRPr lang="ru-RU"/>
        </a:p>
      </dgm:t>
    </dgm:pt>
    <dgm:pt modelId="{EC4CDA45-B345-40CC-B722-0024293FD7D7}">
      <dgm:prSet phldrT="[Текст]" custT="1"/>
      <dgm:spPr/>
      <dgm:t>
        <a:bodyPr/>
        <a:lstStyle/>
        <a:p>
          <a:r>
            <a:rPr lang="ru-RU" sz="2400" b="1" i="0" dirty="0" smtClean="0"/>
            <a:t> </a:t>
          </a:r>
          <a:r>
            <a:rPr lang="ru-RU" sz="2400" b="1" i="1" dirty="0" smtClean="0"/>
            <a:t>Управление долгами</a:t>
          </a:r>
          <a:r>
            <a:rPr lang="ru-RU" sz="2400" b="1" dirty="0" smtClean="0"/>
            <a:t> </a:t>
          </a:r>
          <a:endParaRPr lang="ru-RU" sz="2000" b="1" i="0" dirty="0"/>
        </a:p>
      </dgm:t>
    </dgm:pt>
    <dgm:pt modelId="{589A302B-BC00-438F-BA97-B4F9B6180D0A}" type="parTrans" cxnId="{95A13AD3-58F6-411C-95DA-C5E4F8661719}">
      <dgm:prSet/>
      <dgm:spPr/>
      <dgm:t>
        <a:bodyPr/>
        <a:lstStyle/>
        <a:p>
          <a:endParaRPr lang="ru-RU"/>
        </a:p>
      </dgm:t>
    </dgm:pt>
    <dgm:pt modelId="{B663B938-4700-46BE-A061-CA264ABB5B2B}" type="sibTrans" cxnId="{95A13AD3-58F6-411C-95DA-C5E4F8661719}">
      <dgm:prSet/>
      <dgm:spPr/>
      <dgm:t>
        <a:bodyPr/>
        <a:lstStyle/>
        <a:p>
          <a:endParaRPr lang="ru-RU"/>
        </a:p>
      </dgm:t>
    </dgm:pt>
    <dgm:pt modelId="{0C6B636E-CAA5-4D27-BF40-9A881A18DADD}">
      <dgm:prSet phldrT="[Текст]" custT="1"/>
      <dgm:spPr/>
      <dgm:t>
        <a:bodyPr/>
        <a:lstStyle/>
        <a:p>
          <a:r>
            <a:rPr lang="ru-RU" sz="1800" b="1" dirty="0" smtClean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rPr>
            <a:t>Обязательные платежи включаются в план, что позволяет освободить больше средств для сбережений уже после выполнения финансовых обязательств</a:t>
          </a:r>
          <a:endParaRPr lang="ru-RU" sz="1800" b="1" dirty="0">
            <a:latin typeface="+mn-lt"/>
            <a:ea typeface="Verdana" pitchFamily="34" charset="0"/>
            <a:cs typeface="Verdana" pitchFamily="34" charset="0"/>
          </a:endParaRPr>
        </a:p>
      </dgm:t>
    </dgm:pt>
    <dgm:pt modelId="{64960B4D-CEC0-485D-A990-755C77E9D7D0}" type="parTrans" cxnId="{9F9F7504-BEB6-47B8-82A1-ECD52E84BA5C}">
      <dgm:prSet/>
      <dgm:spPr/>
      <dgm:t>
        <a:bodyPr/>
        <a:lstStyle/>
        <a:p>
          <a:endParaRPr lang="ru-RU"/>
        </a:p>
      </dgm:t>
    </dgm:pt>
    <dgm:pt modelId="{49DB723B-7DCF-4E00-B26E-C3D0AAA476FA}" type="sibTrans" cxnId="{9F9F7504-BEB6-47B8-82A1-ECD52E84BA5C}">
      <dgm:prSet/>
      <dgm:spPr/>
      <dgm:t>
        <a:bodyPr/>
        <a:lstStyle/>
        <a:p>
          <a:endParaRPr lang="ru-RU"/>
        </a:p>
      </dgm:t>
    </dgm:pt>
    <dgm:pt modelId="{A9B8A75A-F186-47AC-B108-9D5A7E33E5FB}">
      <dgm:prSet phldrT="[Текст]" custT="1"/>
      <dgm:spPr/>
      <dgm:t>
        <a:bodyPr/>
        <a:lstStyle/>
        <a:p>
          <a:r>
            <a:rPr lang="ru-RU" sz="1800" b="1" dirty="0" smtClean="0"/>
            <a:t>Установление конкретной цели и включение ее в финансовый план помогает сделать накопление запаса обязательным пунктом расходов</a:t>
          </a:r>
          <a:endParaRPr lang="ru-RU" sz="18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1C04247F-349B-43E7-A981-5A2E7997CCCF}" type="sibTrans" cxnId="{9B7D7DF7-D50F-4E74-A2D5-D52181FF3CD4}">
      <dgm:prSet/>
      <dgm:spPr/>
      <dgm:t>
        <a:bodyPr/>
        <a:lstStyle/>
        <a:p>
          <a:endParaRPr lang="ru-RU"/>
        </a:p>
      </dgm:t>
    </dgm:pt>
    <dgm:pt modelId="{71A754F5-CBE9-47B4-9FA0-3411E1C78AEF}" type="parTrans" cxnId="{9B7D7DF7-D50F-4E74-A2D5-D52181FF3CD4}">
      <dgm:prSet/>
      <dgm:spPr/>
      <dgm:t>
        <a:bodyPr/>
        <a:lstStyle/>
        <a:p>
          <a:endParaRPr lang="ru-RU"/>
        </a:p>
      </dgm:t>
    </dgm:pt>
    <dgm:pt modelId="{C9ED02E2-726E-43BF-A2B9-04EFD79E0148}">
      <dgm:prSet phldrT="[Текст]" custT="1"/>
      <dgm:spPr/>
      <dgm:t>
        <a:bodyPr/>
        <a:lstStyle/>
        <a:p>
          <a:r>
            <a:rPr lang="ru-RU" sz="2400" b="1" i="1" dirty="0" smtClean="0"/>
            <a:t>Идентификация излишков</a:t>
          </a:r>
          <a:endParaRPr lang="ru-RU" sz="2400" b="1" i="0" dirty="0"/>
        </a:p>
      </dgm:t>
    </dgm:pt>
    <dgm:pt modelId="{E7CCD6A1-3EAF-43B3-98F3-8F7A8F26A5E0}" type="sibTrans" cxnId="{0C380FF8-DFD3-4636-BFB0-FDE2AA0C489C}">
      <dgm:prSet/>
      <dgm:spPr/>
      <dgm:t>
        <a:bodyPr/>
        <a:lstStyle/>
        <a:p>
          <a:endParaRPr lang="ru-RU"/>
        </a:p>
      </dgm:t>
    </dgm:pt>
    <dgm:pt modelId="{6A02A9F9-DD32-4E41-9900-6D31759A8126}" type="parTrans" cxnId="{0C380FF8-DFD3-4636-BFB0-FDE2AA0C489C}">
      <dgm:prSet/>
      <dgm:spPr/>
      <dgm:t>
        <a:bodyPr/>
        <a:lstStyle/>
        <a:p>
          <a:endParaRPr lang="ru-RU"/>
        </a:p>
      </dgm:t>
    </dgm:pt>
    <dgm:pt modelId="{C6E441D3-B4F3-40AA-9B93-433C3A9AA3D6}" type="pres">
      <dgm:prSet presAssocID="{E71272A4-8F20-442C-953F-6B5AE4F4A6B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5F2D764-FC28-45FD-8FE9-34A00C5924F6}" type="pres">
      <dgm:prSet presAssocID="{DB7CEF31-2103-4EF8-BAD0-BB5A31774D0B}" presName="linNode" presStyleCnt="0"/>
      <dgm:spPr/>
    </dgm:pt>
    <dgm:pt modelId="{1C01E749-5574-4808-A9FC-29CC8BAE872A}" type="pres">
      <dgm:prSet presAssocID="{DB7CEF31-2103-4EF8-BAD0-BB5A31774D0B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BDA8E9-7831-4C66-BBD2-836D7154CA69}" type="pres">
      <dgm:prSet presAssocID="{DB7CEF31-2103-4EF8-BAD0-BB5A31774D0B}" presName="descendantText" presStyleLbl="alignAccFollowNode1" presStyleIdx="0" presStyleCnt="3" custScaleX="97378" custScaleY="118088" custLinFactNeighborX="1844" custLinFactNeighborY="-107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6A4C19-09B9-4C04-BC58-E93611EB80E7}" type="pres">
      <dgm:prSet presAssocID="{8464678E-2678-4A98-806D-BFE400D6DED6}" presName="sp" presStyleCnt="0"/>
      <dgm:spPr/>
    </dgm:pt>
    <dgm:pt modelId="{6F76A3E3-98F1-4F03-9847-EB42027CEBD6}" type="pres">
      <dgm:prSet presAssocID="{C9ED02E2-726E-43BF-A2B9-04EFD79E0148}" presName="linNode" presStyleCnt="0"/>
      <dgm:spPr/>
    </dgm:pt>
    <dgm:pt modelId="{D7950679-C8D6-4096-85D2-23846384D591}" type="pres">
      <dgm:prSet presAssocID="{C9ED02E2-726E-43BF-A2B9-04EFD79E0148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207853-9036-4742-8368-5A221D0E974B}" type="pres">
      <dgm:prSet presAssocID="{C9ED02E2-726E-43BF-A2B9-04EFD79E0148}" presName="descendantText" presStyleLbl="alignAccFollowNode1" presStyleIdx="1" presStyleCnt="3" custScaleX="97865" custScaleY="116362" custLinFactNeighborX="2961" custLinFactNeighborY="-11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EC9575-157D-4279-B898-45AE803A5079}" type="pres">
      <dgm:prSet presAssocID="{E7CCD6A1-3EAF-43B3-98F3-8F7A8F26A5E0}" presName="sp" presStyleCnt="0"/>
      <dgm:spPr/>
    </dgm:pt>
    <dgm:pt modelId="{D346ED43-6DC4-4382-9DBF-F73ADDF30045}" type="pres">
      <dgm:prSet presAssocID="{EC4CDA45-B345-40CC-B722-0024293FD7D7}" presName="linNode" presStyleCnt="0"/>
      <dgm:spPr/>
    </dgm:pt>
    <dgm:pt modelId="{B81BA971-9CAF-459D-983F-C87EF76537AD}" type="pres">
      <dgm:prSet presAssocID="{EC4CDA45-B345-40CC-B722-0024293FD7D7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C25A89-143F-41F6-9B13-EFBC6AD96D19}" type="pres">
      <dgm:prSet presAssocID="{EC4CDA45-B345-40CC-B722-0024293FD7D7}" presName="descendantText" presStyleLbl="alignAccFollowNode1" presStyleIdx="2" presStyleCnt="3" custScaleX="96936" custScaleY="110188" custLinFactNeighborX="1837" custLinFactNeighborY="-427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C380FF8-DFD3-4636-BFB0-FDE2AA0C489C}" srcId="{E71272A4-8F20-442C-953F-6B5AE4F4A6B7}" destId="{C9ED02E2-726E-43BF-A2B9-04EFD79E0148}" srcOrd="1" destOrd="0" parTransId="{6A02A9F9-DD32-4E41-9900-6D31759A8126}" sibTransId="{E7CCD6A1-3EAF-43B3-98F3-8F7A8F26A5E0}"/>
    <dgm:cxn modelId="{A19C4A53-CB8A-4AFA-B4F0-DD4BE264E7EC}" type="presOf" srcId="{A9B8A75A-F186-47AC-B108-9D5A7E33E5FB}" destId="{88BDA8E9-7831-4C66-BBD2-836D7154CA69}" srcOrd="0" destOrd="0" presId="urn:microsoft.com/office/officeart/2005/8/layout/vList5"/>
    <dgm:cxn modelId="{77AAE98E-7284-4683-B34B-368A1B0CA0CD}" type="presOf" srcId="{C9ED02E2-726E-43BF-A2B9-04EFD79E0148}" destId="{D7950679-C8D6-4096-85D2-23846384D591}" srcOrd="0" destOrd="0" presId="urn:microsoft.com/office/officeart/2005/8/layout/vList5"/>
    <dgm:cxn modelId="{E3A5808A-F5C5-4468-9D24-27146164B6E5}" srcId="{E71272A4-8F20-442C-953F-6B5AE4F4A6B7}" destId="{DB7CEF31-2103-4EF8-BAD0-BB5A31774D0B}" srcOrd="0" destOrd="0" parTransId="{A02CBE16-C7CF-4CDD-BF2B-902D8C3268C8}" sibTransId="{8464678E-2678-4A98-806D-BFE400D6DED6}"/>
    <dgm:cxn modelId="{1D671A14-B4A3-48A9-89FA-2EAC21737E71}" type="presOf" srcId="{DB7CEF31-2103-4EF8-BAD0-BB5A31774D0B}" destId="{1C01E749-5574-4808-A9FC-29CC8BAE872A}" srcOrd="0" destOrd="0" presId="urn:microsoft.com/office/officeart/2005/8/layout/vList5"/>
    <dgm:cxn modelId="{95A13AD3-58F6-411C-95DA-C5E4F8661719}" srcId="{E71272A4-8F20-442C-953F-6B5AE4F4A6B7}" destId="{EC4CDA45-B345-40CC-B722-0024293FD7D7}" srcOrd="2" destOrd="0" parTransId="{589A302B-BC00-438F-BA97-B4F9B6180D0A}" sibTransId="{B663B938-4700-46BE-A061-CA264ABB5B2B}"/>
    <dgm:cxn modelId="{98CC1CB4-4F73-4E75-A9C8-5E8B2AAE7391}" type="presOf" srcId="{E2B377C3-7FEE-42C9-A7BE-E3037BF8ECBE}" destId="{5E207853-9036-4742-8368-5A221D0E974B}" srcOrd="0" destOrd="0" presId="urn:microsoft.com/office/officeart/2005/8/layout/vList5"/>
    <dgm:cxn modelId="{12D7BD22-CD62-4CC4-899E-275AD172A8E1}" type="presOf" srcId="{EC4CDA45-B345-40CC-B722-0024293FD7D7}" destId="{B81BA971-9CAF-459D-983F-C87EF76537AD}" srcOrd="0" destOrd="0" presId="urn:microsoft.com/office/officeart/2005/8/layout/vList5"/>
    <dgm:cxn modelId="{9B7D7DF7-D50F-4E74-A2D5-D52181FF3CD4}" srcId="{DB7CEF31-2103-4EF8-BAD0-BB5A31774D0B}" destId="{A9B8A75A-F186-47AC-B108-9D5A7E33E5FB}" srcOrd="0" destOrd="0" parTransId="{71A754F5-CBE9-47B4-9FA0-3411E1C78AEF}" sibTransId="{1C04247F-349B-43E7-A981-5A2E7997CCCF}"/>
    <dgm:cxn modelId="{D7245943-FFCE-4425-A280-E33D5D2D343D}" srcId="{C9ED02E2-726E-43BF-A2B9-04EFD79E0148}" destId="{E2B377C3-7FEE-42C9-A7BE-E3037BF8ECBE}" srcOrd="0" destOrd="0" parTransId="{065DDBF1-821E-43CD-9575-564E937E8B3F}" sibTransId="{311B45F6-8B22-4267-B119-40F52BF79FA0}"/>
    <dgm:cxn modelId="{5F3ECE36-5272-47EB-8A75-EDB55997AB7B}" type="presOf" srcId="{E71272A4-8F20-442C-953F-6B5AE4F4A6B7}" destId="{C6E441D3-B4F3-40AA-9B93-433C3A9AA3D6}" srcOrd="0" destOrd="0" presId="urn:microsoft.com/office/officeart/2005/8/layout/vList5"/>
    <dgm:cxn modelId="{131CEB1D-7714-4007-8A72-ED9DEF758FF0}" type="presOf" srcId="{0C6B636E-CAA5-4D27-BF40-9A881A18DADD}" destId="{25C25A89-143F-41F6-9B13-EFBC6AD96D19}" srcOrd="0" destOrd="0" presId="urn:microsoft.com/office/officeart/2005/8/layout/vList5"/>
    <dgm:cxn modelId="{9F9F7504-BEB6-47B8-82A1-ECD52E84BA5C}" srcId="{EC4CDA45-B345-40CC-B722-0024293FD7D7}" destId="{0C6B636E-CAA5-4D27-BF40-9A881A18DADD}" srcOrd="0" destOrd="0" parTransId="{64960B4D-CEC0-485D-A990-755C77E9D7D0}" sibTransId="{49DB723B-7DCF-4E00-B26E-C3D0AAA476FA}"/>
    <dgm:cxn modelId="{561308E3-B6EF-478E-BB2D-CD72BF79143C}" type="presParOf" srcId="{C6E441D3-B4F3-40AA-9B93-433C3A9AA3D6}" destId="{D5F2D764-FC28-45FD-8FE9-34A00C5924F6}" srcOrd="0" destOrd="0" presId="urn:microsoft.com/office/officeart/2005/8/layout/vList5"/>
    <dgm:cxn modelId="{6FF0FB3E-2169-4F09-8CEA-E939D5807C8E}" type="presParOf" srcId="{D5F2D764-FC28-45FD-8FE9-34A00C5924F6}" destId="{1C01E749-5574-4808-A9FC-29CC8BAE872A}" srcOrd="0" destOrd="0" presId="urn:microsoft.com/office/officeart/2005/8/layout/vList5"/>
    <dgm:cxn modelId="{7327CB17-E726-4E54-85D5-AAAD2CFAAC24}" type="presParOf" srcId="{D5F2D764-FC28-45FD-8FE9-34A00C5924F6}" destId="{88BDA8E9-7831-4C66-BBD2-836D7154CA69}" srcOrd="1" destOrd="0" presId="urn:microsoft.com/office/officeart/2005/8/layout/vList5"/>
    <dgm:cxn modelId="{5BE0F0D1-3698-4442-96E2-D151C677A072}" type="presParOf" srcId="{C6E441D3-B4F3-40AA-9B93-433C3A9AA3D6}" destId="{406A4C19-09B9-4C04-BC58-E93611EB80E7}" srcOrd="1" destOrd="0" presId="urn:microsoft.com/office/officeart/2005/8/layout/vList5"/>
    <dgm:cxn modelId="{CF54F2E2-880A-4EAF-ABE9-CD6DBA049734}" type="presParOf" srcId="{C6E441D3-B4F3-40AA-9B93-433C3A9AA3D6}" destId="{6F76A3E3-98F1-4F03-9847-EB42027CEBD6}" srcOrd="2" destOrd="0" presId="urn:microsoft.com/office/officeart/2005/8/layout/vList5"/>
    <dgm:cxn modelId="{6A66E40A-F74C-40FE-9E80-CD70EBA79646}" type="presParOf" srcId="{6F76A3E3-98F1-4F03-9847-EB42027CEBD6}" destId="{D7950679-C8D6-4096-85D2-23846384D591}" srcOrd="0" destOrd="0" presId="urn:microsoft.com/office/officeart/2005/8/layout/vList5"/>
    <dgm:cxn modelId="{DAF08003-2F28-494F-9610-8DF9C229450E}" type="presParOf" srcId="{6F76A3E3-98F1-4F03-9847-EB42027CEBD6}" destId="{5E207853-9036-4742-8368-5A221D0E974B}" srcOrd="1" destOrd="0" presId="urn:microsoft.com/office/officeart/2005/8/layout/vList5"/>
    <dgm:cxn modelId="{3FB6B351-E414-4DB3-BB40-E79E9CE129BA}" type="presParOf" srcId="{C6E441D3-B4F3-40AA-9B93-433C3A9AA3D6}" destId="{8DEC9575-157D-4279-B898-45AE803A5079}" srcOrd="3" destOrd="0" presId="urn:microsoft.com/office/officeart/2005/8/layout/vList5"/>
    <dgm:cxn modelId="{DD8A666E-182C-416E-8384-5F9C798F4729}" type="presParOf" srcId="{C6E441D3-B4F3-40AA-9B93-433C3A9AA3D6}" destId="{D346ED43-6DC4-4382-9DBF-F73ADDF30045}" srcOrd="4" destOrd="0" presId="urn:microsoft.com/office/officeart/2005/8/layout/vList5"/>
    <dgm:cxn modelId="{C4A94277-E531-4D4A-917B-95A5743125F2}" type="presParOf" srcId="{D346ED43-6DC4-4382-9DBF-F73ADDF30045}" destId="{B81BA971-9CAF-459D-983F-C87EF76537AD}" srcOrd="0" destOrd="0" presId="urn:microsoft.com/office/officeart/2005/8/layout/vList5"/>
    <dgm:cxn modelId="{7804D36F-A6B8-4589-905A-E203E9BAB229}" type="presParOf" srcId="{D346ED43-6DC4-4382-9DBF-F73ADDF30045}" destId="{25C25A89-143F-41F6-9B13-EFBC6AD96D19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9055136-E5E0-43A1-A32B-DDD7F22FE9A3}" type="doc">
      <dgm:prSet loTypeId="urn:microsoft.com/office/officeart/2005/8/layout/matrix3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85ABE2E-9E4C-4C2F-A466-E08E0155FC91}">
      <dgm:prSet custT="1"/>
      <dgm:spPr/>
      <dgm:t>
        <a:bodyPr/>
        <a:lstStyle/>
        <a:p>
          <a:r>
            <a:rPr lang="ru-RU" sz="2000" b="1" dirty="0" smtClean="0"/>
            <a:t>Процентная ставка</a:t>
          </a:r>
          <a:endParaRPr lang="ru-RU" sz="2000" b="1" dirty="0"/>
        </a:p>
      </dgm:t>
    </dgm:pt>
    <dgm:pt modelId="{F8544B2E-2784-4669-8DC7-C0C93A2FF968}" type="parTrans" cxnId="{B1B9F79A-5034-4E0B-B627-5354F95E892D}">
      <dgm:prSet/>
      <dgm:spPr/>
      <dgm:t>
        <a:bodyPr/>
        <a:lstStyle/>
        <a:p>
          <a:endParaRPr lang="ru-RU"/>
        </a:p>
      </dgm:t>
    </dgm:pt>
    <dgm:pt modelId="{82E2EC6B-6B25-4644-AC01-8686E2BFAEA9}" type="sibTrans" cxnId="{B1B9F79A-5034-4E0B-B627-5354F95E892D}">
      <dgm:prSet/>
      <dgm:spPr/>
      <dgm:t>
        <a:bodyPr/>
        <a:lstStyle/>
        <a:p>
          <a:endParaRPr lang="ru-RU"/>
        </a:p>
      </dgm:t>
    </dgm:pt>
    <dgm:pt modelId="{CD44DFCB-9365-4D51-BC84-34F8EF2CB08B}">
      <dgm:prSet custT="1"/>
      <dgm:spPr/>
      <dgm:t>
        <a:bodyPr/>
        <a:lstStyle/>
        <a:p>
          <a:r>
            <a:rPr lang="ru-RU" sz="2000" b="1" dirty="0" smtClean="0"/>
            <a:t>Валюта вклада</a:t>
          </a:r>
          <a:endParaRPr lang="ru-RU" sz="2000" b="1" dirty="0"/>
        </a:p>
      </dgm:t>
    </dgm:pt>
    <dgm:pt modelId="{92068CB4-3ADE-471B-8A8A-E9C43E57B279}" type="parTrans" cxnId="{8B982721-EE51-42EF-9BD8-51F151128034}">
      <dgm:prSet/>
      <dgm:spPr/>
      <dgm:t>
        <a:bodyPr/>
        <a:lstStyle/>
        <a:p>
          <a:endParaRPr lang="ru-RU"/>
        </a:p>
      </dgm:t>
    </dgm:pt>
    <dgm:pt modelId="{DCC5F211-2180-4582-8573-433728834E67}" type="sibTrans" cxnId="{8B982721-EE51-42EF-9BD8-51F151128034}">
      <dgm:prSet/>
      <dgm:spPr/>
      <dgm:t>
        <a:bodyPr/>
        <a:lstStyle/>
        <a:p>
          <a:endParaRPr lang="ru-RU"/>
        </a:p>
      </dgm:t>
    </dgm:pt>
    <dgm:pt modelId="{8940F224-1CDF-4376-ABC5-E312EC7E162A}">
      <dgm:prSet custT="1"/>
      <dgm:spPr/>
      <dgm:t>
        <a:bodyPr/>
        <a:lstStyle/>
        <a:p>
          <a:r>
            <a:rPr lang="ru-RU" sz="2000" b="1" dirty="0" smtClean="0"/>
            <a:t>Возможности изменения</a:t>
          </a:r>
          <a:endParaRPr lang="ru-RU" sz="2000" b="1" dirty="0"/>
        </a:p>
      </dgm:t>
    </dgm:pt>
    <dgm:pt modelId="{BF927729-9104-431B-8E11-4A7C77478C9C}" type="parTrans" cxnId="{B0AAAAC6-FA2F-4ED1-9DC0-CF0331594CB3}">
      <dgm:prSet/>
      <dgm:spPr/>
      <dgm:t>
        <a:bodyPr/>
        <a:lstStyle/>
        <a:p>
          <a:endParaRPr lang="ru-RU"/>
        </a:p>
      </dgm:t>
    </dgm:pt>
    <dgm:pt modelId="{0CF9255A-374D-4EB9-951C-AC2A0D43336F}" type="sibTrans" cxnId="{B0AAAAC6-FA2F-4ED1-9DC0-CF0331594CB3}">
      <dgm:prSet/>
      <dgm:spPr/>
      <dgm:t>
        <a:bodyPr/>
        <a:lstStyle/>
        <a:p>
          <a:endParaRPr lang="ru-RU"/>
        </a:p>
      </dgm:t>
    </dgm:pt>
    <dgm:pt modelId="{60D794B5-5407-4243-B333-F09BCEF6C152}">
      <dgm:prSet/>
      <dgm:spPr/>
      <dgm:t>
        <a:bodyPr/>
        <a:lstStyle/>
        <a:p>
          <a:endParaRPr lang="ru-RU"/>
        </a:p>
      </dgm:t>
    </dgm:pt>
    <dgm:pt modelId="{D46F285B-A286-4DE9-8649-2447506FE3E1}" type="parTrans" cxnId="{74B7E61C-32AC-4E98-A734-47DFF87A2FFB}">
      <dgm:prSet/>
      <dgm:spPr/>
      <dgm:t>
        <a:bodyPr/>
        <a:lstStyle/>
        <a:p>
          <a:endParaRPr lang="ru-RU"/>
        </a:p>
      </dgm:t>
    </dgm:pt>
    <dgm:pt modelId="{338748EF-0EF6-44A8-AFB2-8CBAAF3EE7BE}" type="sibTrans" cxnId="{74B7E61C-32AC-4E98-A734-47DFF87A2FFB}">
      <dgm:prSet/>
      <dgm:spPr/>
      <dgm:t>
        <a:bodyPr/>
        <a:lstStyle/>
        <a:p>
          <a:endParaRPr lang="ru-RU"/>
        </a:p>
      </dgm:t>
    </dgm:pt>
    <dgm:pt modelId="{C20EF32D-3FB2-4859-BBBE-C1B815ED355E}">
      <dgm:prSet custT="1"/>
      <dgm:spPr/>
      <dgm:t>
        <a:bodyPr/>
        <a:lstStyle/>
        <a:p>
          <a:r>
            <a:rPr lang="ru-RU" sz="2000" b="1" u="none" dirty="0" smtClean="0"/>
            <a:t>Срок</a:t>
          </a:r>
          <a:endParaRPr lang="ru-RU" sz="2000" b="1" u="none" dirty="0"/>
        </a:p>
      </dgm:t>
    </dgm:pt>
    <dgm:pt modelId="{260C4C97-40E3-4FA0-8EEC-CB89361A95BA}" type="sibTrans" cxnId="{3127FFDE-2647-4CD4-912A-ABB192A684B1}">
      <dgm:prSet/>
      <dgm:spPr/>
      <dgm:t>
        <a:bodyPr/>
        <a:lstStyle/>
        <a:p>
          <a:endParaRPr lang="ru-RU"/>
        </a:p>
      </dgm:t>
    </dgm:pt>
    <dgm:pt modelId="{AD5B9A77-CF53-4C1B-AE47-A30DB55F6730}" type="parTrans" cxnId="{3127FFDE-2647-4CD4-912A-ABB192A684B1}">
      <dgm:prSet/>
      <dgm:spPr/>
      <dgm:t>
        <a:bodyPr/>
        <a:lstStyle/>
        <a:p>
          <a:endParaRPr lang="ru-RU"/>
        </a:p>
      </dgm:t>
    </dgm:pt>
    <dgm:pt modelId="{B6C1FD8D-B162-477A-9C9E-AB079C497D74}" type="pres">
      <dgm:prSet presAssocID="{C9055136-E5E0-43A1-A32B-DDD7F22FE9A3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B33319F-C9FB-4F87-9692-D35C53099CF7}" type="pres">
      <dgm:prSet presAssocID="{C9055136-E5E0-43A1-A32B-DDD7F22FE9A3}" presName="diamond" presStyleLbl="bgShp" presStyleIdx="0" presStyleCnt="1" custScaleX="110145"/>
      <dgm:spPr/>
    </dgm:pt>
    <dgm:pt modelId="{4D37FF65-EC0A-4070-A8AC-9DC16E4470EF}" type="pres">
      <dgm:prSet presAssocID="{C9055136-E5E0-43A1-A32B-DDD7F22FE9A3}" presName="quad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96A57E-F47A-49BB-9AE3-C729F5743E3B}" type="pres">
      <dgm:prSet presAssocID="{C9055136-E5E0-43A1-A32B-DDD7F22FE9A3}" presName="quad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60BE83-322A-4475-80D7-48D01DD2688D}" type="pres">
      <dgm:prSet presAssocID="{C9055136-E5E0-43A1-A32B-DDD7F22FE9A3}" presName="quad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C3B81E-97A4-4E0B-A37E-161764BFC8EF}" type="pres">
      <dgm:prSet presAssocID="{C9055136-E5E0-43A1-A32B-DDD7F22FE9A3}" presName="quad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4B7E61C-32AC-4E98-A734-47DFF87A2FFB}" srcId="{C9055136-E5E0-43A1-A32B-DDD7F22FE9A3}" destId="{60D794B5-5407-4243-B333-F09BCEF6C152}" srcOrd="4" destOrd="0" parTransId="{D46F285B-A286-4DE9-8649-2447506FE3E1}" sibTransId="{338748EF-0EF6-44A8-AFB2-8CBAAF3EE7BE}"/>
    <dgm:cxn modelId="{00BA65B3-3BA6-44D2-8EC3-835916BFC8E4}" type="presOf" srcId="{C20EF32D-3FB2-4859-BBBE-C1B815ED355E}" destId="{4D37FF65-EC0A-4070-A8AC-9DC16E4470EF}" srcOrd="0" destOrd="0" presId="urn:microsoft.com/office/officeart/2005/8/layout/matrix3"/>
    <dgm:cxn modelId="{3127FFDE-2647-4CD4-912A-ABB192A684B1}" srcId="{C9055136-E5E0-43A1-A32B-DDD7F22FE9A3}" destId="{C20EF32D-3FB2-4859-BBBE-C1B815ED355E}" srcOrd="0" destOrd="0" parTransId="{AD5B9A77-CF53-4C1B-AE47-A30DB55F6730}" sibTransId="{260C4C97-40E3-4FA0-8EEC-CB89361A95BA}"/>
    <dgm:cxn modelId="{B1B9F79A-5034-4E0B-B627-5354F95E892D}" srcId="{C9055136-E5E0-43A1-A32B-DDD7F22FE9A3}" destId="{685ABE2E-9E4C-4C2F-A466-E08E0155FC91}" srcOrd="1" destOrd="0" parTransId="{F8544B2E-2784-4669-8DC7-C0C93A2FF968}" sibTransId="{82E2EC6B-6B25-4644-AC01-8686E2BFAEA9}"/>
    <dgm:cxn modelId="{B51BADE8-A63A-4D4B-B497-E8A9B3604042}" type="presOf" srcId="{C9055136-E5E0-43A1-A32B-DDD7F22FE9A3}" destId="{B6C1FD8D-B162-477A-9C9E-AB079C497D74}" srcOrd="0" destOrd="0" presId="urn:microsoft.com/office/officeart/2005/8/layout/matrix3"/>
    <dgm:cxn modelId="{8B982721-EE51-42EF-9BD8-51F151128034}" srcId="{C9055136-E5E0-43A1-A32B-DDD7F22FE9A3}" destId="{CD44DFCB-9365-4D51-BC84-34F8EF2CB08B}" srcOrd="2" destOrd="0" parTransId="{92068CB4-3ADE-471B-8A8A-E9C43E57B279}" sibTransId="{DCC5F211-2180-4582-8573-433728834E67}"/>
    <dgm:cxn modelId="{4C00C3DC-BB21-4308-B51A-2462E490C38B}" type="presOf" srcId="{685ABE2E-9E4C-4C2F-A466-E08E0155FC91}" destId="{6D96A57E-F47A-49BB-9AE3-C729F5743E3B}" srcOrd="0" destOrd="0" presId="urn:microsoft.com/office/officeart/2005/8/layout/matrix3"/>
    <dgm:cxn modelId="{B0AAAAC6-FA2F-4ED1-9DC0-CF0331594CB3}" srcId="{C9055136-E5E0-43A1-A32B-DDD7F22FE9A3}" destId="{8940F224-1CDF-4376-ABC5-E312EC7E162A}" srcOrd="3" destOrd="0" parTransId="{BF927729-9104-431B-8E11-4A7C77478C9C}" sibTransId="{0CF9255A-374D-4EB9-951C-AC2A0D43336F}"/>
    <dgm:cxn modelId="{B5C92705-12CF-46CB-B750-C1DA8367258E}" type="presOf" srcId="{8940F224-1CDF-4376-ABC5-E312EC7E162A}" destId="{F8C3B81E-97A4-4E0B-A37E-161764BFC8EF}" srcOrd="0" destOrd="0" presId="urn:microsoft.com/office/officeart/2005/8/layout/matrix3"/>
    <dgm:cxn modelId="{F7541487-5519-4127-878A-F45ACFB1ED94}" type="presOf" srcId="{CD44DFCB-9365-4D51-BC84-34F8EF2CB08B}" destId="{4060BE83-322A-4475-80D7-48D01DD2688D}" srcOrd="0" destOrd="0" presId="urn:microsoft.com/office/officeart/2005/8/layout/matrix3"/>
    <dgm:cxn modelId="{F5DC86A0-0A54-4171-A4A5-DDABAF8162A0}" type="presParOf" srcId="{B6C1FD8D-B162-477A-9C9E-AB079C497D74}" destId="{AB33319F-C9FB-4F87-9692-D35C53099CF7}" srcOrd="0" destOrd="0" presId="urn:microsoft.com/office/officeart/2005/8/layout/matrix3"/>
    <dgm:cxn modelId="{13062396-11DE-479A-BCB5-B3DEB4CF44ED}" type="presParOf" srcId="{B6C1FD8D-B162-477A-9C9E-AB079C497D74}" destId="{4D37FF65-EC0A-4070-A8AC-9DC16E4470EF}" srcOrd="1" destOrd="0" presId="urn:microsoft.com/office/officeart/2005/8/layout/matrix3"/>
    <dgm:cxn modelId="{ACEA1C7A-0BC2-465E-8F65-CF32EB57CE46}" type="presParOf" srcId="{B6C1FD8D-B162-477A-9C9E-AB079C497D74}" destId="{6D96A57E-F47A-49BB-9AE3-C729F5743E3B}" srcOrd="2" destOrd="0" presId="urn:microsoft.com/office/officeart/2005/8/layout/matrix3"/>
    <dgm:cxn modelId="{EF48D016-1FC0-4003-B2A4-C10652FDD312}" type="presParOf" srcId="{B6C1FD8D-B162-477A-9C9E-AB079C497D74}" destId="{4060BE83-322A-4475-80D7-48D01DD2688D}" srcOrd="3" destOrd="0" presId="urn:microsoft.com/office/officeart/2005/8/layout/matrix3"/>
    <dgm:cxn modelId="{141F912F-9BE0-417B-AEC4-C70044A13796}" type="presParOf" srcId="{B6C1FD8D-B162-477A-9C9E-AB079C497D74}" destId="{F8C3B81E-97A4-4E0B-A37E-161764BFC8EF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FE32184-6917-4777-AF9D-9D78BA52ADC9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C734C83-ECE0-4382-A2F7-CC84461C41E4}">
      <dgm:prSet custT="1"/>
      <dgm:spPr/>
      <dgm:t>
        <a:bodyPr/>
        <a:lstStyle/>
        <a:p>
          <a:r>
            <a:rPr lang="ru-RU" sz="1800" b="1" dirty="0" smtClean="0"/>
            <a:t>До востребования</a:t>
          </a:r>
          <a:endParaRPr lang="ru-RU" sz="1800" b="1" dirty="0"/>
        </a:p>
      </dgm:t>
    </dgm:pt>
    <dgm:pt modelId="{620E3A74-8914-424D-B3CA-F750F7B3CA86}" type="parTrans" cxnId="{07258A6E-F6E4-487F-ACA6-3028AAD2DA4C}">
      <dgm:prSet/>
      <dgm:spPr/>
      <dgm:t>
        <a:bodyPr/>
        <a:lstStyle/>
        <a:p>
          <a:endParaRPr lang="ru-RU"/>
        </a:p>
      </dgm:t>
    </dgm:pt>
    <dgm:pt modelId="{8B4AEF53-0645-4A99-9831-D0B4CA32F6E5}" type="sibTrans" cxnId="{07258A6E-F6E4-487F-ACA6-3028AAD2DA4C}">
      <dgm:prSet/>
      <dgm:spPr/>
      <dgm:t>
        <a:bodyPr/>
        <a:lstStyle/>
        <a:p>
          <a:endParaRPr lang="ru-RU"/>
        </a:p>
      </dgm:t>
    </dgm:pt>
    <dgm:pt modelId="{A655CC0C-CDF7-491A-8061-6F590422CEC6}">
      <dgm:prSet custT="1"/>
      <dgm:spPr/>
      <dgm:t>
        <a:bodyPr/>
        <a:lstStyle/>
        <a:p>
          <a:r>
            <a:rPr lang="ru-RU" sz="1800" b="1" dirty="0" smtClean="0"/>
            <a:t>Сберегательные</a:t>
          </a:r>
          <a:endParaRPr lang="ru-RU" sz="1800" b="1" dirty="0"/>
        </a:p>
      </dgm:t>
    </dgm:pt>
    <dgm:pt modelId="{5DC7EB2C-AE22-455F-8B92-1B1AD0F8ABE3}" type="parTrans" cxnId="{01CD0760-9232-4CC7-816E-26C16529F16F}">
      <dgm:prSet/>
      <dgm:spPr/>
      <dgm:t>
        <a:bodyPr/>
        <a:lstStyle/>
        <a:p>
          <a:endParaRPr lang="ru-RU"/>
        </a:p>
      </dgm:t>
    </dgm:pt>
    <dgm:pt modelId="{6728FCB3-B81C-4FA1-8118-716D30D6071A}" type="sibTrans" cxnId="{01CD0760-9232-4CC7-816E-26C16529F16F}">
      <dgm:prSet/>
      <dgm:spPr/>
      <dgm:t>
        <a:bodyPr/>
        <a:lstStyle/>
        <a:p>
          <a:endParaRPr lang="ru-RU"/>
        </a:p>
      </dgm:t>
    </dgm:pt>
    <dgm:pt modelId="{326095A2-9227-435C-A053-587990387F03}">
      <dgm:prSet custT="1"/>
      <dgm:spPr/>
      <dgm:t>
        <a:bodyPr/>
        <a:lstStyle/>
        <a:p>
          <a:r>
            <a:rPr lang="ru-RU" sz="1800" b="1" dirty="0" smtClean="0"/>
            <a:t>Накопительные</a:t>
          </a:r>
          <a:endParaRPr lang="ru-RU" sz="1800" b="1" dirty="0"/>
        </a:p>
      </dgm:t>
    </dgm:pt>
    <dgm:pt modelId="{149D5706-4F3D-4CDC-8303-5B41C97ECD02}" type="parTrans" cxnId="{D337A4F1-CAA4-4FAF-ACCD-9FB71097A5C9}">
      <dgm:prSet/>
      <dgm:spPr/>
      <dgm:t>
        <a:bodyPr/>
        <a:lstStyle/>
        <a:p>
          <a:endParaRPr lang="ru-RU"/>
        </a:p>
      </dgm:t>
    </dgm:pt>
    <dgm:pt modelId="{868BEDA9-BA62-400E-97EE-7D8E878E1B40}" type="sibTrans" cxnId="{D337A4F1-CAA4-4FAF-ACCD-9FB71097A5C9}">
      <dgm:prSet/>
      <dgm:spPr/>
      <dgm:t>
        <a:bodyPr/>
        <a:lstStyle/>
        <a:p>
          <a:endParaRPr lang="ru-RU"/>
        </a:p>
      </dgm:t>
    </dgm:pt>
    <dgm:pt modelId="{551FAF97-BD94-4183-83BC-E3B61FD81463}">
      <dgm:prSet custT="1"/>
      <dgm:spPr/>
      <dgm:t>
        <a:bodyPr/>
        <a:lstStyle/>
        <a:p>
          <a:r>
            <a:rPr lang="ru-RU" sz="1800" b="1" dirty="0" smtClean="0"/>
            <a:t>Срочные</a:t>
          </a:r>
          <a:endParaRPr lang="ru-RU" sz="1800" b="1" dirty="0"/>
        </a:p>
      </dgm:t>
    </dgm:pt>
    <dgm:pt modelId="{49ECFF17-F592-449C-9E4A-6940E662BB23}" type="parTrans" cxnId="{4F711103-14E7-436A-B55E-4D0A268010F1}">
      <dgm:prSet/>
      <dgm:spPr/>
      <dgm:t>
        <a:bodyPr/>
        <a:lstStyle/>
        <a:p>
          <a:endParaRPr lang="ru-RU"/>
        </a:p>
      </dgm:t>
    </dgm:pt>
    <dgm:pt modelId="{76C984EB-8A74-4E29-BEA9-BD17D3552089}" type="sibTrans" cxnId="{4F711103-14E7-436A-B55E-4D0A268010F1}">
      <dgm:prSet/>
      <dgm:spPr/>
      <dgm:t>
        <a:bodyPr/>
        <a:lstStyle/>
        <a:p>
          <a:endParaRPr lang="ru-RU"/>
        </a:p>
      </dgm:t>
    </dgm:pt>
    <dgm:pt modelId="{EC54CFA9-2272-4C0C-9E82-0F05F1737C37}">
      <dgm:prSet custT="1"/>
      <dgm:spPr/>
      <dgm:t>
        <a:bodyPr/>
        <a:lstStyle/>
        <a:p>
          <a:r>
            <a:rPr lang="ru-RU" sz="1800" b="1" dirty="0" smtClean="0"/>
            <a:t>Расчетные</a:t>
          </a:r>
          <a:endParaRPr lang="ru-RU" sz="1800" b="1" dirty="0"/>
        </a:p>
      </dgm:t>
    </dgm:pt>
    <dgm:pt modelId="{F72AB835-D3D9-4589-8A88-90304E5559E3}" type="parTrans" cxnId="{EAAE3888-0D24-4EB7-B898-B62EE2EFEE82}">
      <dgm:prSet/>
      <dgm:spPr/>
      <dgm:t>
        <a:bodyPr/>
        <a:lstStyle/>
        <a:p>
          <a:endParaRPr lang="ru-RU"/>
        </a:p>
      </dgm:t>
    </dgm:pt>
    <dgm:pt modelId="{1AB12043-EAE0-43CA-8891-68C0C30E699C}" type="sibTrans" cxnId="{EAAE3888-0D24-4EB7-B898-B62EE2EFEE82}">
      <dgm:prSet/>
      <dgm:spPr/>
      <dgm:t>
        <a:bodyPr/>
        <a:lstStyle/>
        <a:p>
          <a:endParaRPr lang="ru-RU"/>
        </a:p>
      </dgm:t>
    </dgm:pt>
    <dgm:pt modelId="{021F95ED-CA14-44BC-9800-69E3D4865A36}">
      <dgm:prSet custT="1"/>
      <dgm:spPr/>
      <dgm:t>
        <a:bodyPr/>
        <a:lstStyle/>
        <a:p>
          <a:r>
            <a:rPr lang="ru-RU" sz="1800" b="1" dirty="0" smtClean="0"/>
            <a:t>Валютные депозиты</a:t>
          </a:r>
          <a:endParaRPr lang="ru-RU" sz="1800" b="1" dirty="0"/>
        </a:p>
      </dgm:t>
    </dgm:pt>
    <dgm:pt modelId="{FCD67A45-C144-401A-BEF6-570490CB5E45}" type="parTrans" cxnId="{46E2F18F-5CD6-4822-8819-4089DCB9E375}">
      <dgm:prSet/>
      <dgm:spPr/>
      <dgm:t>
        <a:bodyPr/>
        <a:lstStyle/>
        <a:p>
          <a:endParaRPr lang="ru-RU"/>
        </a:p>
      </dgm:t>
    </dgm:pt>
    <dgm:pt modelId="{7C6BA250-2B8A-433D-AF87-1ED37E4CC269}" type="sibTrans" cxnId="{46E2F18F-5CD6-4822-8819-4089DCB9E375}">
      <dgm:prSet/>
      <dgm:spPr/>
      <dgm:t>
        <a:bodyPr/>
        <a:lstStyle/>
        <a:p>
          <a:endParaRPr lang="ru-RU"/>
        </a:p>
      </dgm:t>
    </dgm:pt>
    <dgm:pt modelId="{4D17A38A-E984-45A8-8D16-EB6B2376D269}" type="pres">
      <dgm:prSet presAssocID="{6FE32184-6917-4777-AF9D-9D78BA52ADC9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9E4FBDA-77C1-4AE1-A49E-A781975D47E1}" type="pres">
      <dgm:prSet presAssocID="{EC734C83-ECE0-4382-A2F7-CC84461C41E4}" presName="composite" presStyleCnt="0"/>
      <dgm:spPr/>
    </dgm:pt>
    <dgm:pt modelId="{21BAB4B3-6667-4842-AF74-3DA1A4B5B915}" type="pres">
      <dgm:prSet presAssocID="{EC734C83-ECE0-4382-A2F7-CC84461C41E4}" presName="imgShp" presStyleLbl="fgImgPlace1" presStyleIdx="0" presStyleCnt="6"/>
      <dgm:spPr/>
    </dgm:pt>
    <dgm:pt modelId="{F2238BC4-BA6F-4116-9504-66D90C8405EA}" type="pres">
      <dgm:prSet presAssocID="{EC734C83-ECE0-4382-A2F7-CC84461C41E4}" presName="txShp" presStyleLbl="node1" presStyleIdx="0" presStyleCnt="6" custScaleY="983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7F601E-DE1D-49B1-BA2F-682FC2269A5B}" type="pres">
      <dgm:prSet presAssocID="{8B4AEF53-0645-4A99-9831-D0B4CA32F6E5}" presName="spacing" presStyleCnt="0"/>
      <dgm:spPr/>
    </dgm:pt>
    <dgm:pt modelId="{3586BC23-1A5D-4E22-A9BA-EB951564C2BB}" type="pres">
      <dgm:prSet presAssocID="{551FAF97-BD94-4183-83BC-E3B61FD81463}" presName="composite" presStyleCnt="0"/>
      <dgm:spPr/>
    </dgm:pt>
    <dgm:pt modelId="{E2EBFF1F-125E-4B85-B583-47ADE8C905DD}" type="pres">
      <dgm:prSet presAssocID="{551FAF97-BD94-4183-83BC-E3B61FD81463}" presName="imgShp" presStyleLbl="fgImgPlace1" presStyleIdx="1" presStyleCnt="6"/>
      <dgm:spPr/>
    </dgm:pt>
    <dgm:pt modelId="{C5D196CE-AD84-479D-A30A-CD55794BCA2F}" type="pres">
      <dgm:prSet presAssocID="{551FAF97-BD94-4183-83BC-E3B61FD81463}" presName="txShp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B74F1D-11BA-4E64-B062-53BF284C4FC6}" type="pres">
      <dgm:prSet presAssocID="{76C984EB-8A74-4E29-BEA9-BD17D3552089}" presName="spacing" presStyleCnt="0"/>
      <dgm:spPr/>
    </dgm:pt>
    <dgm:pt modelId="{F009B007-0DC6-431C-9D9A-4E140456125E}" type="pres">
      <dgm:prSet presAssocID="{A655CC0C-CDF7-491A-8061-6F590422CEC6}" presName="composite" presStyleCnt="0"/>
      <dgm:spPr/>
    </dgm:pt>
    <dgm:pt modelId="{C9796D50-63B6-42D2-8116-AAD5D6DD2CDD}" type="pres">
      <dgm:prSet presAssocID="{A655CC0C-CDF7-491A-8061-6F590422CEC6}" presName="imgShp" presStyleLbl="fgImgPlace1" presStyleIdx="2" presStyleCnt="6"/>
      <dgm:spPr/>
    </dgm:pt>
    <dgm:pt modelId="{5F33EE01-A646-4C8B-B7CB-43BEAF4E5BE6}" type="pres">
      <dgm:prSet presAssocID="{A655CC0C-CDF7-491A-8061-6F590422CEC6}" presName="txShp" presStyleLbl="node1" presStyleIdx="2" presStyleCnt="6" custScaleY="99791" custLinFactNeighborX="243" custLinFactNeighborY="21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D25C4F-0666-428A-97E2-B2767408FC9B}" type="pres">
      <dgm:prSet presAssocID="{6728FCB3-B81C-4FA1-8118-716D30D6071A}" presName="spacing" presStyleCnt="0"/>
      <dgm:spPr/>
    </dgm:pt>
    <dgm:pt modelId="{65DC95BE-A527-470C-B8BE-DB948ACB8FA6}" type="pres">
      <dgm:prSet presAssocID="{326095A2-9227-435C-A053-587990387F03}" presName="composite" presStyleCnt="0"/>
      <dgm:spPr/>
    </dgm:pt>
    <dgm:pt modelId="{03E0AF5A-496B-4D7A-A882-C17CAE4CEB20}" type="pres">
      <dgm:prSet presAssocID="{326095A2-9227-435C-A053-587990387F03}" presName="imgShp" presStyleLbl="fgImgPlace1" presStyleIdx="3" presStyleCnt="6"/>
      <dgm:spPr/>
    </dgm:pt>
    <dgm:pt modelId="{8B60A255-87EF-4230-BBC7-FBDC038FC5FA}" type="pres">
      <dgm:prSet presAssocID="{326095A2-9227-435C-A053-587990387F03}" presName="txShp" presStyleLbl="node1" presStyleIdx="3" presStyleCnt="6" custScaleY="108545" custLinFactNeighborX="1119" custLinFactNeighborY="-39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E9F0F4-D204-4A00-A2E9-628B17A00D13}" type="pres">
      <dgm:prSet presAssocID="{868BEDA9-BA62-400E-97EE-7D8E878E1B40}" presName="spacing" presStyleCnt="0"/>
      <dgm:spPr/>
    </dgm:pt>
    <dgm:pt modelId="{468D46A3-04C8-4D89-9256-55B066B6E035}" type="pres">
      <dgm:prSet presAssocID="{EC54CFA9-2272-4C0C-9E82-0F05F1737C37}" presName="composite" presStyleCnt="0"/>
      <dgm:spPr/>
    </dgm:pt>
    <dgm:pt modelId="{24796298-B1B6-46DC-A859-AA10688ED845}" type="pres">
      <dgm:prSet presAssocID="{EC54CFA9-2272-4C0C-9E82-0F05F1737C37}" presName="imgShp" presStyleLbl="fgImgPlace1" presStyleIdx="4" presStyleCnt="6"/>
      <dgm:spPr/>
    </dgm:pt>
    <dgm:pt modelId="{3B4812D8-B908-4DE3-BD9C-7D0C81CABC68}" type="pres">
      <dgm:prSet presAssocID="{EC54CFA9-2272-4C0C-9E82-0F05F1737C37}" presName="txShp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1F15A6-8694-44A9-8EF0-D945B32B3D87}" type="pres">
      <dgm:prSet presAssocID="{1AB12043-EAE0-43CA-8891-68C0C30E699C}" presName="spacing" presStyleCnt="0"/>
      <dgm:spPr/>
    </dgm:pt>
    <dgm:pt modelId="{8DC3AF57-8EA8-463C-A520-9338B6BC94FB}" type="pres">
      <dgm:prSet presAssocID="{021F95ED-CA14-44BC-9800-69E3D4865A36}" presName="composite" presStyleCnt="0"/>
      <dgm:spPr/>
    </dgm:pt>
    <dgm:pt modelId="{E638E875-F74D-414C-B0A7-C3CEE8F89200}" type="pres">
      <dgm:prSet presAssocID="{021F95ED-CA14-44BC-9800-69E3D4865A36}" presName="imgShp" presStyleLbl="fgImgPlace1" presStyleIdx="5" presStyleCnt="6"/>
      <dgm:spPr/>
    </dgm:pt>
    <dgm:pt modelId="{2FFF6145-ABBC-4446-81AC-FCBFB741666E}" type="pres">
      <dgm:prSet presAssocID="{021F95ED-CA14-44BC-9800-69E3D4865A36}" presName="txShp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3E878E2-E1CB-4A02-8643-1584AAC4E17D}" type="presOf" srcId="{021F95ED-CA14-44BC-9800-69E3D4865A36}" destId="{2FFF6145-ABBC-4446-81AC-FCBFB741666E}" srcOrd="0" destOrd="0" presId="urn:microsoft.com/office/officeart/2005/8/layout/vList3"/>
    <dgm:cxn modelId="{01CD0760-9232-4CC7-816E-26C16529F16F}" srcId="{6FE32184-6917-4777-AF9D-9D78BA52ADC9}" destId="{A655CC0C-CDF7-491A-8061-6F590422CEC6}" srcOrd="2" destOrd="0" parTransId="{5DC7EB2C-AE22-455F-8B92-1B1AD0F8ABE3}" sibTransId="{6728FCB3-B81C-4FA1-8118-716D30D6071A}"/>
    <dgm:cxn modelId="{4F711103-14E7-436A-B55E-4D0A268010F1}" srcId="{6FE32184-6917-4777-AF9D-9D78BA52ADC9}" destId="{551FAF97-BD94-4183-83BC-E3B61FD81463}" srcOrd="1" destOrd="0" parTransId="{49ECFF17-F592-449C-9E4A-6940E662BB23}" sibTransId="{76C984EB-8A74-4E29-BEA9-BD17D3552089}"/>
    <dgm:cxn modelId="{46E2F18F-5CD6-4822-8819-4089DCB9E375}" srcId="{6FE32184-6917-4777-AF9D-9D78BA52ADC9}" destId="{021F95ED-CA14-44BC-9800-69E3D4865A36}" srcOrd="5" destOrd="0" parTransId="{FCD67A45-C144-401A-BEF6-570490CB5E45}" sibTransId="{7C6BA250-2B8A-433D-AF87-1ED37E4CC269}"/>
    <dgm:cxn modelId="{EAAE3888-0D24-4EB7-B898-B62EE2EFEE82}" srcId="{6FE32184-6917-4777-AF9D-9D78BA52ADC9}" destId="{EC54CFA9-2272-4C0C-9E82-0F05F1737C37}" srcOrd="4" destOrd="0" parTransId="{F72AB835-D3D9-4589-8A88-90304E5559E3}" sibTransId="{1AB12043-EAE0-43CA-8891-68C0C30E699C}"/>
    <dgm:cxn modelId="{531A1F20-E812-4F7C-85A1-687836B3861D}" type="presOf" srcId="{551FAF97-BD94-4183-83BC-E3B61FD81463}" destId="{C5D196CE-AD84-479D-A30A-CD55794BCA2F}" srcOrd="0" destOrd="0" presId="urn:microsoft.com/office/officeart/2005/8/layout/vList3"/>
    <dgm:cxn modelId="{D337A4F1-CAA4-4FAF-ACCD-9FB71097A5C9}" srcId="{6FE32184-6917-4777-AF9D-9D78BA52ADC9}" destId="{326095A2-9227-435C-A053-587990387F03}" srcOrd="3" destOrd="0" parTransId="{149D5706-4F3D-4CDC-8303-5B41C97ECD02}" sibTransId="{868BEDA9-BA62-400E-97EE-7D8E878E1B40}"/>
    <dgm:cxn modelId="{E2474F72-82E0-412B-A2A7-0AD70DAB0520}" type="presOf" srcId="{6FE32184-6917-4777-AF9D-9D78BA52ADC9}" destId="{4D17A38A-E984-45A8-8D16-EB6B2376D269}" srcOrd="0" destOrd="0" presId="urn:microsoft.com/office/officeart/2005/8/layout/vList3"/>
    <dgm:cxn modelId="{187DE76A-7F0C-488D-B143-35785DBE18A7}" type="presOf" srcId="{326095A2-9227-435C-A053-587990387F03}" destId="{8B60A255-87EF-4230-BBC7-FBDC038FC5FA}" srcOrd="0" destOrd="0" presId="urn:microsoft.com/office/officeart/2005/8/layout/vList3"/>
    <dgm:cxn modelId="{E3B1C1E7-E957-4C5E-88CD-D1082F88171A}" type="presOf" srcId="{EC734C83-ECE0-4382-A2F7-CC84461C41E4}" destId="{F2238BC4-BA6F-4116-9504-66D90C8405EA}" srcOrd="0" destOrd="0" presId="urn:microsoft.com/office/officeart/2005/8/layout/vList3"/>
    <dgm:cxn modelId="{07258A6E-F6E4-487F-ACA6-3028AAD2DA4C}" srcId="{6FE32184-6917-4777-AF9D-9D78BA52ADC9}" destId="{EC734C83-ECE0-4382-A2F7-CC84461C41E4}" srcOrd="0" destOrd="0" parTransId="{620E3A74-8914-424D-B3CA-F750F7B3CA86}" sibTransId="{8B4AEF53-0645-4A99-9831-D0B4CA32F6E5}"/>
    <dgm:cxn modelId="{8E89ADA3-B306-46FA-89F7-D86BFE13BF3D}" type="presOf" srcId="{EC54CFA9-2272-4C0C-9E82-0F05F1737C37}" destId="{3B4812D8-B908-4DE3-BD9C-7D0C81CABC68}" srcOrd="0" destOrd="0" presId="urn:microsoft.com/office/officeart/2005/8/layout/vList3"/>
    <dgm:cxn modelId="{12F78418-35FC-432C-85D4-8CD73B0327B0}" type="presOf" srcId="{A655CC0C-CDF7-491A-8061-6F590422CEC6}" destId="{5F33EE01-A646-4C8B-B7CB-43BEAF4E5BE6}" srcOrd="0" destOrd="0" presId="urn:microsoft.com/office/officeart/2005/8/layout/vList3"/>
    <dgm:cxn modelId="{06CD6838-964B-48F0-ACEB-21474694C0F7}" type="presParOf" srcId="{4D17A38A-E984-45A8-8D16-EB6B2376D269}" destId="{19E4FBDA-77C1-4AE1-A49E-A781975D47E1}" srcOrd="0" destOrd="0" presId="urn:microsoft.com/office/officeart/2005/8/layout/vList3"/>
    <dgm:cxn modelId="{3A3D8550-A4A4-4071-82AD-426638AF50C0}" type="presParOf" srcId="{19E4FBDA-77C1-4AE1-A49E-A781975D47E1}" destId="{21BAB4B3-6667-4842-AF74-3DA1A4B5B915}" srcOrd="0" destOrd="0" presId="urn:microsoft.com/office/officeart/2005/8/layout/vList3"/>
    <dgm:cxn modelId="{556D1E8F-20A0-4558-A2A1-CA0B7905102F}" type="presParOf" srcId="{19E4FBDA-77C1-4AE1-A49E-A781975D47E1}" destId="{F2238BC4-BA6F-4116-9504-66D90C8405EA}" srcOrd="1" destOrd="0" presId="urn:microsoft.com/office/officeart/2005/8/layout/vList3"/>
    <dgm:cxn modelId="{B55798A7-FE37-480A-B6A5-AF92D957DBE3}" type="presParOf" srcId="{4D17A38A-E984-45A8-8D16-EB6B2376D269}" destId="{E77F601E-DE1D-49B1-BA2F-682FC2269A5B}" srcOrd="1" destOrd="0" presId="urn:microsoft.com/office/officeart/2005/8/layout/vList3"/>
    <dgm:cxn modelId="{A06C1C79-678E-4B88-AFFC-A778E3F321B5}" type="presParOf" srcId="{4D17A38A-E984-45A8-8D16-EB6B2376D269}" destId="{3586BC23-1A5D-4E22-A9BA-EB951564C2BB}" srcOrd="2" destOrd="0" presId="urn:microsoft.com/office/officeart/2005/8/layout/vList3"/>
    <dgm:cxn modelId="{E0D648B5-AB12-4847-BD67-E98F574BF425}" type="presParOf" srcId="{3586BC23-1A5D-4E22-A9BA-EB951564C2BB}" destId="{E2EBFF1F-125E-4B85-B583-47ADE8C905DD}" srcOrd="0" destOrd="0" presId="urn:microsoft.com/office/officeart/2005/8/layout/vList3"/>
    <dgm:cxn modelId="{4EFA3802-D8F6-4F19-956A-4D0A500CCE19}" type="presParOf" srcId="{3586BC23-1A5D-4E22-A9BA-EB951564C2BB}" destId="{C5D196CE-AD84-479D-A30A-CD55794BCA2F}" srcOrd="1" destOrd="0" presId="urn:microsoft.com/office/officeart/2005/8/layout/vList3"/>
    <dgm:cxn modelId="{1FFBB87D-1A52-42AE-8A30-F5A6CEE62EAC}" type="presParOf" srcId="{4D17A38A-E984-45A8-8D16-EB6B2376D269}" destId="{8DB74F1D-11BA-4E64-B062-53BF284C4FC6}" srcOrd="3" destOrd="0" presId="urn:microsoft.com/office/officeart/2005/8/layout/vList3"/>
    <dgm:cxn modelId="{F392CF2D-5491-4321-8E61-5321A41DDB0E}" type="presParOf" srcId="{4D17A38A-E984-45A8-8D16-EB6B2376D269}" destId="{F009B007-0DC6-431C-9D9A-4E140456125E}" srcOrd="4" destOrd="0" presId="urn:microsoft.com/office/officeart/2005/8/layout/vList3"/>
    <dgm:cxn modelId="{F71B9616-658D-44E4-9DA2-FA51F3A0339D}" type="presParOf" srcId="{F009B007-0DC6-431C-9D9A-4E140456125E}" destId="{C9796D50-63B6-42D2-8116-AAD5D6DD2CDD}" srcOrd="0" destOrd="0" presId="urn:microsoft.com/office/officeart/2005/8/layout/vList3"/>
    <dgm:cxn modelId="{F3A4A50D-B365-4D0A-8847-732DD2F8632C}" type="presParOf" srcId="{F009B007-0DC6-431C-9D9A-4E140456125E}" destId="{5F33EE01-A646-4C8B-B7CB-43BEAF4E5BE6}" srcOrd="1" destOrd="0" presId="urn:microsoft.com/office/officeart/2005/8/layout/vList3"/>
    <dgm:cxn modelId="{77B25565-50D9-4E43-8DD8-747C309EEF8D}" type="presParOf" srcId="{4D17A38A-E984-45A8-8D16-EB6B2376D269}" destId="{1BD25C4F-0666-428A-97E2-B2767408FC9B}" srcOrd="5" destOrd="0" presId="urn:microsoft.com/office/officeart/2005/8/layout/vList3"/>
    <dgm:cxn modelId="{DEE01424-A5C1-449A-A18E-A0EB05D09B49}" type="presParOf" srcId="{4D17A38A-E984-45A8-8D16-EB6B2376D269}" destId="{65DC95BE-A527-470C-B8BE-DB948ACB8FA6}" srcOrd="6" destOrd="0" presId="urn:microsoft.com/office/officeart/2005/8/layout/vList3"/>
    <dgm:cxn modelId="{85079B51-3B49-48EE-B9F9-4CCF6CC6D645}" type="presParOf" srcId="{65DC95BE-A527-470C-B8BE-DB948ACB8FA6}" destId="{03E0AF5A-496B-4D7A-A882-C17CAE4CEB20}" srcOrd="0" destOrd="0" presId="urn:microsoft.com/office/officeart/2005/8/layout/vList3"/>
    <dgm:cxn modelId="{11979CCC-70E0-4AEE-B9FE-034B5B9306C6}" type="presParOf" srcId="{65DC95BE-A527-470C-B8BE-DB948ACB8FA6}" destId="{8B60A255-87EF-4230-BBC7-FBDC038FC5FA}" srcOrd="1" destOrd="0" presId="urn:microsoft.com/office/officeart/2005/8/layout/vList3"/>
    <dgm:cxn modelId="{8C6E7873-8646-448A-A29A-BBEB7235BD39}" type="presParOf" srcId="{4D17A38A-E984-45A8-8D16-EB6B2376D269}" destId="{63E9F0F4-D204-4A00-A2E9-628B17A00D13}" srcOrd="7" destOrd="0" presId="urn:microsoft.com/office/officeart/2005/8/layout/vList3"/>
    <dgm:cxn modelId="{77E93833-9E8B-4337-9B4A-D088C35CB4B9}" type="presParOf" srcId="{4D17A38A-E984-45A8-8D16-EB6B2376D269}" destId="{468D46A3-04C8-4D89-9256-55B066B6E035}" srcOrd="8" destOrd="0" presId="urn:microsoft.com/office/officeart/2005/8/layout/vList3"/>
    <dgm:cxn modelId="{9007AA0C-3B3D-4DCC-9EB6-B1F59F96E1B0}" type="presParOf" srcId="{468D46A3-04C8-4D89-9256-55B066B6E035}" destId="{24796298-B1B6-46DC-A859-AA10688ED845}" srcOrd="0" destOrd="0" presId="urn:microsoft.com/office/officeart/2005/8/layout/vList3"/>
    <dgm:cxn modelId="{3268E672-3781-4F60-B7BE-1CB2B770A5C6}" type="presParOf" srcId="{468D46A3-04C8-4D89-9256-55B066B6E035}" destId="{3B4812D8-B908-4DE3-BD9C-7D0C81CABC68}" srcOrd="1" destOrd="0" presId="urn:microsoft.com/office/officeart/2005/8/layout/vList3"/>
    <dgm:cxn modelId="{65AC9455-9772-42FC-BE5E-BC2AE3E20CB4}" type="presParOf" srcId="{4D17A38A-E984-45A8-8D16-EB6B2376D269}" destId="{061F15A6-8694-44A9-8EF0-D945B32B3D87}" srcOrd="9" destOrd="0" presId="urn:microsoft.com/office/officeart/2005/8/layout/vList3"/>
    <dgm:cxn modelId="{BA50B095-05F4-4D1F-A3E2-B89AF489C695}" type="presParOf" srcId="{4D17A38A-E984-45A8-8D16-EB6B2376D269}" destId="{8DC3AF57-8EA8-463C-A520-9338B6BC94FB}" srcOrd="10" destOrd="0" presId="urn:microsoft.com/office/officeart/2005/8/layout/vList3"/>
    <dgm:cxn modelId="{380BCB51-B405-4D88-9879-CDE460D2A826}" type="presParOf" srcId="{8DC3AF57-8EA8-463C-A520-9338B6BC94FB}" destId="{E638E875-F74D-414C-B0A7-C3CEE8F89200}" srcOrd="0" destOrd="0" presId="urn:microsoft.com/office/officeart/2005/8/layout/vList3"/>
    <dgm:cxn modelId="{6B36D878-BED5-4CE9-83AC-954FD2A69D1E}" type="presParOf" srcId="{8DC3AF57-8EA8-463C-A520-9338B6BC94FB}" destId="{2FFF6145-ABBC-4446-81AC-FCBFB741666E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71272A4-8F20-442C-953F-6B5AE4F4A6B7}" type="doc">
      <dgm:prSet loTypeId="urn:microsoft.com/office/officeart/2005/8/layout/vList5" loCatId="list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DB7CEF31-2103-4EF8-BAD0-BB5A31774D0B}">
      <dgm:prSet phldrT="[Текст]" custT="1"/>
      <dgm:spPr/>
      <dgm:t>
        <a:bodyPr/>
        <a:lstStyle/>
        <a:p>
          <a:r>
            <a:rPr lang="ru-RU" sz="2400" b="1" dirty="0" smtClean="0"/>
            <a:t>По происхождению </a:t>
          </a:r>
          <a:endParaRPr lang="ru-RU" sz="2400" b="1" dirty="0"/>
        </a:p>
      </dgm:t>
    </dgm:pt>
    <dgm:pt modelId="{A02CBE16-C7CF-4CDD-BF2B-902D8C3268C8}" type="parTrans" cxnId="{E3A5808A-F5C5-4468-9D24-27146164B6E5}">
      <dgm:prSet/>
      <dgm:spPr/>
      <dgm:t>
        <a:bodyPr/>
        <a:lstStyle/>
        <a:p>
          <a:endParaRPr lang="ru-RU"/>
        </a:p>
      </dgm:t>
    </dgm:pt>
    <dgm:pt modelId="{8464678E-2678-4A98-806D-BFE400D6DED6}" type="sibTrans" cxnId="{E3A5808A-F5C5-4468-9D24-27146164B6E5}">
      <dgm:prSet/>
      <dgm:spPr/>
      <dgm:t>
        <a:bodyPr/>
        <a:lstStyle/>
        <a:p>
          <a:endParaRPr lang="ru-RU"/>
        </a:p>
      </dgm:t>
    </dgm:pt>
    <dgm:pt modelId="{C9ED02E2-726E-43BF-A2B9-04EFD79E0148}">
      <dgm:prSet phldrT="[Текст]" custT="1"/>
      <dgm:spPr/>
      <dgm:t>
        <a:bodyPr/>
        <a:lstStyle/>
        <a:p>
          <a:r>
            <a:rPr lang="ru-RU" sz="2400" b="1" dirty="0" smtClean="0"/>
            <a:t>По форме</a:t>
          </a:r>
          <a:endParaRPr lang="ru-RU" sz="2400" b="1" dirty="0"/>
        </a:p>
      </dgm:t>
    </dgm:pt>
    <dgm:pt modelId="{6A02A9F9-DD32-4E41-9900-6D31759A8126}" type="parTrans" cxnId="{0C380FF8-DFD3-4636-BFB0-FDE2AA0C489C}">
      <dgm:prSet/>
      <dgm:spPr/>
      <dgm:t>
        <a:bodyPr/>
        <a:lstStyle/>
        <a:p>
          <a:endParaRPr lang="ru-RU"/>
        </a:p>
      </dgm:t>
    </dgm:pt>
    <dgm:pt modelId="{E7CCD6A1-3EAF-43B3-98F3-8F7A8F26A5E0}" type="sibTrans" cxnId="{0C380FF8-DFD3-4636-BFB0-FDE2AA0C489C}">
      <dgm:prSet/>
      <dgm:spPr/>
      <dgm:t>
        <a:bodyPr/>
        <a:lstStyle/>
        <a:p>
          <a:endParaRPr lang="ru-RU"/>
        </a:p>
      </dgm:t>
    </dgm:pt>
    <dgm:pt modelId="{E2B377C3-7FEE-42C9-A7BE-E3037BF8ECBE}">
      <dgm:prSet phldrT="[Текст]"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065DDBF1-821E-43CD-9575-564E937E8B3F}" type="parTrans" cxnId="{D7245943-FFCE-4425-A280-E33D5D2D343D}">
      <dgm:prSet/>
      <dgm:spPr/>
      <dgm:t>
        <a:bodyPr/>
        <a:lstStyle/>
        <a:p>
          <a:endParaRPr lang="ru-RU"/>
        </a:p>
      </dgm:t>
    </dgm:pt>
    <dgm:pt modelId="{311B45F6-8B22-4267-B119-40F52BF79FA0}" type="sibTrans" cxnId="{D7245943-FFCE-4425-A280-E33D5D2D343D}">
      <dgm:prSet/>
      <dgm:spPr/>
      <dgm:t>
        <a:bodyPr/>
        <a:lstStyle/>
        <a:p>
          <a:endParaRPr lang="ru-RU"/>
        </a:p>
      </dgm:t>
    </dgm:pt>
    <dgm:pt modelId="{0C6B636E-CAA5-4D27-BF40-9A881A18DADD}">
      <dgm:prSet phldrT="[Текст]" custT="1"/>
      <dgm:spPr/>
      <dgm:t>
        <a:bodyPr/>
        <a:lstStyle/>
        <a:p>
          <a:r>
            <a:rPr lang="ru-RU" sz="18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срочные</a:t>
          </a:r>
          <a:endParaRPr lang="ru-RU" sz="18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64960B4D-CEC0-485D-A990-755C77E9D7D0}" type="parTrans" cxnId="{9F9F7504-BEB6-47B8-82A1-ECD52E84BA5C}">
      <dgm:prSet/>
      <dgm:spPr/>
      <dgm:t>
        <a:bodyPr/>
        <a:lstStyle/>
        <a:p>
          <a:endParaRPr lang="ru-RU"/>
        </a:p>
      </dgm:t>
    </dgm:pt>
    <dgm:pt modelId="{49DB723B-7DCF-4E00-B26E-C3D0AAA476FA}" type="sibTrans" cxnId="{9F9F7504-BEB6-47B8-82A1-ECD52E84BA5C}">
      <dgm:prSet/>
      <dgm:spPr/>
      <dgm:t>
        <a:bodyPr/>
        <a:lstStyle/>
        <a:p>
          <a:endParaRPr lang="ru-RU"/>
        </a:p>
      </dgm:t>
    </dgm:pt>
    <dgm:pt modelId="{081757A8-4B0B-43A8-9B22-60E789481C64}">
      <dgm:prSet custT="1"/>
      <dgm:spPr/>
      <dgm:t>
        <a:bodyPr/>
        <a:lstStyle/>
        <a:p>
          <a:r>
            <a:rPr lang="ru-RU" sz="2400" b="1" dirty="0" smtClean="0"/>
            <a:t>По форме вложения средств</a:t>
          </a:r>
          <a:endParaRPr lang="ru-RU" sz="2400" b="1" dirty="0"/>
        </a:p>
      </dgm:t>
    </dgm:pt>
    <dgm:pt modelId="{10E8A873-DF49-4D7E-9756-2A19D05800B0}" type="parTrans" cxnId="{EA26F3D4-4F90-407D-B1AC-3730F38CE690}">
      <dgm:prSet/>
      <dgm:spPr/>
      <dgm:t>
        <a:bodyPr/>
        <a:lstStyle/>
        <a:p>
          <a:endParaRPr lang="ru-RU"/>
        </a:p>
      </dgm:t>
    </dgm:pt>
    <dgm:pt modelId="{11EA3D53-C59C-4B67-8BCF-5CE799CEDA44}" type="sibTrans" cxnId="{EA26F3D4-4F90-407D-B1AC-3730F38CE690}">
      <dgm:prSet/>
      <dgm:spPr/>
      <dgm:t>
        <a:bodyPr/>
        <a:lstStyle/>
        <a:p>
          <a:endParaRPr lang="ru-RU"/>
        </a:p>
      </dgm:t>
    </dgm:pt>
    <dgm:pt modelId="{60BB7AFB-725B-47B0-B8A7-DA7083D7B148}">
      <dgm:prSet custT="1"/>
      <dgm:spPr/>
      <dgm:t>
        <a:bodyPr/>
        <a:lstStyle/>
        <a:p>
          <a:r>
            <a:rPr lang="ru-RU" sz="18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бумажные</a:t>
          </a:r>
          <a:endParaRPr lang="ru-RU" sz="18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9291F469-B61D-4A40-9E1F-5C0026D1AC46}" type="parTrans" cxnId="{FDDD0F2D-C05A-4A3F-A1F3-315714D58850}">
      <dgm:prSet/>
      <dgm:spPr/>
      <dgm:t>
        <a:bodyPr/>
        <a:lstStyle/>
        <a:p>
          <a:endParaRPr lang="ru-RU"/>
        </a:p>
      </dgm:t>
    </dgm:pt>
    <dgm:pt modelId="{67598FFA-9FF5-4293-9BCF-1B21EB67D552}" type="sibTrans" cxnId="{FDDD0F2D-C05A-4A3F-A1F3-315714D58850}">
      <dgm:prSet/>
      <dgm:spPr/>
      <dgm:t>
        <a:bodyPr/>
        <a:lstStyle/>
        <a:p>
          <a:endParaRPr lang="ru-RU"/>
        </a:p>
      </dgm:t>
    </dgm:pt>
    <dgm:pt modelId="{4D1EA615-1F33-42FD-BA91-0DE511ECEA79}">
      <dgm:prSet custT="1"/>
      <dgm:spPr/>
      <dgm:t>
        <a:bodyPr/>
        <a:lstStyle/>
        <a:p>
          <a:pPr marL="0" indent="0" defTabSz="914400">
            <a:lnSpc>
              <a:spcPct val="100000"/>
            </a:lnSpc>
            <a:spcBef>
              <a:spcPts val="0"/>
            </a:spcBef>
            <a:spcAft>
              <a:spcPts val="0"/>
            </a:spcAft>
            <a:buNone/>
          </a:pPr>
          <a:r>
            <a:rPr lang="ru-RU" sz="2400" b="1" dirty="0" smtClean="0">
              <a:latin typeface="Constantia" pitchFamily="18" charset="0"/>
              <a:ea typeface="Verdana" pitchFamily="34" charset="0"/>
              <a:cs typeface="Verdana" pitchFamily="34" charset="0"/>
            </a:rPr>
            <a:t>По характеру обращаемости</a:t>
          </a:r>
          <a:endParaRPr lang="ru-RU" sz="2400" b="1" dirty="0">
            <a:latin typeface="Constantia" pitchFamily="18" charset="0"/>
            <a:ea typeface="Verdana" pitchFamily="34" charset="0"/>
            <a:cs typeface="Verdana" pitchFamily="34" charset="0"/>
          </a:endParaRPr>
        </a:p>
      </dgm:t>
    </dgm:pt>
    <dgm:pt modelId="{289CAD4A-5E66-42B0-A624-99FD4614045F}" type="sibTrans" cxnId="{4E280E49-74E3-4846-834E-EEFE4DCEFA04}">
      <dgm:prSet/>
      <dgm:spPr/>
      <dgm:t>
        <a:bodyPr/>
        <a:lstStyle/>
        <a:p>
          <a:endParaRPr lang="ru-RU"/>
        </a:p>
      </dgm:t>
    </dgm:pt>
    <dgm:pt modelId="{B8E2E853-D84D-491B-9DAD-7275956FD83F}" type="parTrans" cxnId="{4E280E49-74E3-4846-834E-EEFE4DCEFA04}">
      <dgm:prSet/>
      <dgm:spPr/>
      <dgm:t>
        <a:bodyPr/>
        <a:lstStyle/>
        <a:p>
          <a:endParaRPr lang="ru-RU"/>
        </a:p>
      </dgm:t>
    </dgm:pt>
    <dgm:pt modelId="{75B28879-E67F-439D-93C9-1B27FF9388DF}">
      <dgm:prSet phldrT="[Текст]" custT="1"/>
      <dgm:spPr/>
      <dgm:t>
        <a:bodyPr/>
        <a:lstStyle/>
        <a:p>
          <a:r>
            <a:rPr lang="ru-RU" sz="18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первичные</a:t>
          </a:r>
          <a:endParaRPr lang="ru-RU" sz="18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9D9BCEEB-9334-4AAB-B814-7BE7DB38D668}" type="parTrans" cxnId="{8B0A684A-BEC3-4867-9F6E-9470ECE3C35C}">
      <dgm:prSet/>
      <dgm:spPr/>
      <dgm:t>
        <a:bodyPr/>
        <a:lstStyle/>
        <a:p>
          <a:endParaRPr lang="ru-RU"/>
        </a:p>
      </dgm:t>
    </dgm:pt>
    <dgm:pt modelId="{3E61E068-3C99-4FC3-8A02-DBF1B8A47EA4}" type="sibTrans" cxnId="{8B0A684A-BEC3-4867-9F6E-9470ECE3C35C}">
      <dgm:prSet/>
      <dgm:spPr/>
      <dgm:t>
        <a:bodyPr/>
        <a:lstStyle/>
        <a:p>
          <a:endParaRPr lang="ru-RU"/>
        </a:p>
      </dgm:t>
    </dgm:pt>
    <dgm:pt modelId="{36FA40CE-2773-479B-B08C-FFAF5F334D68}">
      <dgm:prSet custT="1"/>
      <dgm:spPr/>
      <dgm:t>
        <a:bodyPr/>
        <a:lstStyle/>
        <a:p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A81D21F5-FF9F-46A5-89F3-D3B021A738B4}" type="parTrans" cxnId="{62D25E32-1091-441A-9EC0-E09677D353FF}">
      <dgm:prSet/>
      <dgm:spPr/>
      <dgm:t>
        <a:bodyPr/>
        <a:lstStyle/>
        <a:p>
          <a:endParaRPr lang="ru-RU"/>
        </a:p>
      </dgm:t>
    </dgm:pt>
    <dgm:pt modelId="{4D43B232-6D1B-48CD-98B0-B4A5DF333ADC}" type="sibTrans" cxnId="{62D25E32-1091-441A-9EC0-E09677D353FF}">
      <dgm:prSet/>
      <dgm:spPr/>
      <dgm:t>
        <a:bodyPr/>
        <a:lstStyle/>
        <a:p>
          <a:endParaRPr lang="ru-RU"/>
        </a:p>
      </dgm:t>
    </dgm:pt>
    <dgm:pt modelId="{A96CE166-3BF3-4DED-BB3F-8EBC2AA14771}">
      <dgm:prSet custT="1"/>
      <dgm:spPr/>
      <dgm:t>
        <a:bodyPr/>
        <a:lstStyle/>
        <a:p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7691584C-8BD9-467D-ACF1-E56099DEE66B}" type="parTrans" cxnId="{367C035F-BB43-4AA4-BE63-B7FD4A19C2A7}">
      <dgm:prSet/>
      <dgm:spPr/>
      <dgm:t>
        <a:bodyPr/>
        <a:lstStyle/>
        <a:p>
          <a:endParaRPr lang="ru-RU"/>
        </a:p>
      </dgm:t>
    </dgm:pt>
    <dgm:pt modelId="{55190BD5-91E1-4860-B727-D735A8ADD681}" type="sibTrans" cxnId="{367C035F-BB43-4AA4-BE63-B7FD4A19C2A7}">
      <dgm:prSet/>
      <dgm:spPr/>
      <dgm:t>
        <a:bodyPr/>
        <a:lstStyle/>
        <a:p>
          <a:endParaRPr lang="ru-RU"/>
        </a:p>
      </dgm:t>
    </dgm:pt>
    <dgm:pt modelId="{A04361B4-C841-45AB-B1CF-D24992C201EF}">
      <dgm:prSet custT="1"/>
      <dgm:spPr/>
      <dgm:t>
        <a:bodyPr/>
        <a:lstStyle/>
        <a:p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A3E09701-8FD9-42A4-B57B-708B0D419B4C}" type="parTrans" cxnId="{6F9CAEEA-AFEA-421F-B9E4-C24B47D48FEE}">
      <dgm:prSet/>
      <dgm:spPr/>
      <dgm:t>
        <a:bodyPr/>
        <a:lstStyle/>
        <a:p>
          <a:endParaRPr lang="ru-RU"/>
        </a:p>
      </dgm:t>
    </dgm:pt>
    <dgm:pt modelId="{7CC7EC0D-D93E-43DF-964D-E111859EFA9B}" type="sibTrans" cxnId="{6F9CAEEA-AFEA-421F-B9E4-C24B47D48FEE}">
      <dgm:prSet/>
      <dgm:spPr/>
      <dgm:t>
        <a:bodyPr/>
        <a:lstStyle/>
        <a:p>
          <a:endParaRPr lang="ru-RU"/>
        </a:p>
      </dgm:t>
    </dgm:pt>
    <dgm:pt modelId="{B65CE661-0A37-4704-906E-B4CC4A4E3628}">
      <dgm:prSet custT="1"/>
      <dgm:spPr/>
      <dgm:t>
        <a:bodyPr/>
        <a:lstStyle/>
        <a:p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610C1FE7-F716-4F71-A11A-C23CFBE6FB44}" type="parTrans" cxnId="{174276AF-FD77-4324-AB8D-7ADE541C3C4C}">
      <dgm:prSet/>
      <dgm:spPr/>
      <dgm:t>
        <a:bodyPr/>
        <a:lstStyle/>
        <a:p>
          <a:endParaRPr lang="ru-RU"/>
        </a:p>
      </dgm:t>
    </dgm:pt>
    <dgm:pt modelId="{9FC46532-C825-4370-9290-258C7AB26134}" type="sibTrans" cxnId="{174276AF-FD77-4324-AB8D-7ADE541C3C4C}">
      <dgm:prSet/>
      <dgm:spPr/>
      <dgm:t>
        <a:bodyPr/>
        <a:lstStyle/>
        <a:p>
          <a:endParaRPr lang="ru-RU"/>
        </a:p>
      </dgm:t>
    </dgm:pt>
    <dgm:pt modelId="{1747EA35-4738-4B9C-96B4-04036C619328}">
      <dgm:prSet custT="1"/>
      <dgm:spPr/>
      <dgm:t>
        <a:bodyPr/>
        <a:lstStyle/>
        <a:p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6F28A5B1-CFBF-4524-AB92-C0C67DFFD1F1}" type="parTrans" cxnId="{2FA785D7-F3FC-4FDE-BB5A-438CB8436A9F}">
      <dgm:prSet/>
      <dgm:spPr/>
      <dgm:t>
        <a:bodyPr/>
        <a:lstStyle/>
        <a:p>
          <a:endParaRPr lang="ru-RU"/>
        </a:p>
      </dgm:t>
    </dgm:pt>
    <dgm:pt modelId="{531DD6CC-BD58-4AA6-8A8F-60427F8D7C81}" type="sibTrans" cxnId="{2FA785D7-F3FC-4FDE-BB5A-438CB8436A9F}">
      <dgm:prSet/>
      <dgm:spPr/>
      <dgm:t>
        <a:bodyPr/>
        <a:lstStyle/>
        <a:p>
          <a:endParaRPr lang="ru-RU"/>
        </a:p>
      </dgm:t>
    </dgm:pt>
    <dgm:pt modelId="{EC4CDA45-B345-40CC-B722-0024293FD7D7}">
      <dgm:prSet phldrT="[Текст]" custT="1"/>
      <dgm:spPr/>
      <dgm:t>
        <a:bodyPr/>
        <a:lstStyle/>
        <a:p>
          <a:r>
            <a:rPr lang="ru-RU" sz="2400" b="1" dirty="0" smtClean="0"/>
            <a:t>По срокам </a:t>
          </a:r>
          <a:endParaRPr lang="ru-RU" sz="2400" b="1" dirty="0"/>
        </a:p>
      </dgm:t>
    </dgm:pt>
    <dgm:pt modelId="{B663B938-4700-46BE-A061-CA264ABB5B2B}" type="sibTrans" cxnId="{95A13AD3-58F6-411C-95DA-C5E4F8661719}">
      <dgm:prSet/>
      <dgm:spPr/>
      <dgm:t>
        <a:bodyPr/>
        <a:lstStyle/>
        <a:p>
          <a:endParaRPr lang="ru-RU"/>
        </a:p>
      </dgm:t>
    </dgm:pt>
    <dgm:pt modelId="{589A302B-BC00-438F-BA97-B4F9B6180D0A}" type="parTrans" cxnId="{95A13AD3-58F6-411C-95DA-C5E4F8661719}">
      <dgm:prSet/>
      <dgm:spPr/>
      <dgm:t>
        <a:bodyPr/>
        <a:lstStyle/>
        <a:p>
          <a:endParaRPr lang="ru-RU"/>
        </a:p>
      </dgm:t>
    </dgm:pt>
    <dgm:pt modelId="{3A497F1C-00D5-48CF-88E4-35C55CD794FB}">
      <dgm:prSet custT="1"/>
      <dgm:spPr/>
      <dgm:t>
        <a:bodyPr/>
        <a:lstStyle/>
        <a:p>
          <a:r>
            <a:rPr lang="ru-RU" sz="18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именные</a:t>
          </a:r>
          <a:endParaRPr lang="ru-RU" sz="18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8BF75039-147D-4AF8-8050-0B70F239A8FF}" type="sibTrans" cxnId="{A204366C-4DBC-4014-A1CA-05F343F5B581}">
      <dgm:prSet/>
      <dgm:spPr/>
      <dgm:t>
        <a:bodyPr/>
        <a:lstStyle/>
        <a:p>
          <a:endParaRPr lang="ru-RU"/>
        </a:p>
      </dgm:t>
    </dgm:pt>
    <dgm:pt modelId="{A3573D28-3411-4322-8A64-B249FEF293A1}" type="parTrans" cxnId="{A204366C-4DBC-4014-A1CA-05F343F5B581}">
      <dgm:prSet/>
      <dgm:spPr/>
      <dgm:t>
        <a:bodyPr/>
        <a:lstStyle/>
        <a:p>
          <a:endParaRPr lang="ru-RU"/>
        </a:p>
      </dgm:t>
    </dgm:pt>
    <dgm:pt modelId="{DF3B4211-65CF-4B43-B599-A2306FC4644C}">
      <dgm:prSet phldrT="[Текст]" custT="1"/>
      <dgm:spPr/>
      <dgm:t>
        <a:bodyPr/>
        <a:lstStyle/>
        <a:p>
          <a:r>
            <a:rPr lang="ru-RU" sz="18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вторичные</a:t>
          </a:r>
          <a:endParaRPr lang="ru-RU" sz="18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CB7A224B-7D0D-4AFA-A8A4-95875307EE1F}" type="parTrans" cxnId="{C259AD62-0036-416E-8DB6-EF3944D1125D}">
      <dgm:prSet/>
      <dgm:spPr/>
      <dgm:t>
        <a:bodyPr/>
        <a:lstStyle/>
        <a:p>
          <a:endParaRPr lang="ru-RU"/>
        </a:p>
      </dgm:t>
    </dgm:pt>
    <dgm:pt modelId="{755036DE-7D4C-4796-B58B-433EA2BF329B}" type="sibTrans" cxnId="{C259AD62-0036-416E-8DB6-EF3944D1125D}">
      <dgm:prSet/>
      <dgm:spPr/>
      <dgm:t>
        <a:bodyPr/>
        <a:lstStyle/>
        <a:p>
          <a:endParaRPr lang="ru-RU"/>
        </a:p>
      </dgm:t>
    </dgm:pt>
    <dgm:pt modelId="{9F9153A9-BDCE-438C-9B64-E7BF4F520167}">
      <dgm:prSet custT="1"/>
      <dgm:spPr/>
      <dgm:t>
        <a:bodyPr/>
        <a:lstStyle/>
        <a:p>
          <a:r>
            <a:rPr lang="ru-RU" sz="18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безбумажные</a:t>
          </a:r>
          <a:endParaRPr lang="ru-RU" sz="18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7D2F08A0-FF4F-4121-8500-51B772260733}" type="parTrans" cxnId="{247C39B5-608D-4657-98E1-DCF0C17455C3}">
      <dgm:prSet/>
      <dgm:spPr/>
      <dgm:t>
        <a:bodyPr/>
        <a:lstStyle/>
        <a:p>
          <a:endParaRPr lang="ru-RU"/>
        </a:p>
      </dgm:t>
    </dgm:pt>
    <dgm:pt modelId="{8D3624CB-7D38-44C8-A087-124A67A8DA59}" type="sibTrans" cxnId="{247C39B5-608D-4657-98E1-DCF0C17455C3}">
      <dgm:prSet/>
      <dgm:spPr/>
      <dgm:t>
        <a:bodyPr/>
        <a:lstStyle/>
        <a:p>
          <a:endParaRPr lang="ru-RU"/>
        </a:p>
      </dgm:t>
    </dgm:pt>
    <dgm:pt modelId="{6A93E2C5-D1D2-4037-A7F3-B5A6EE19E314}">
      <dgm:prSet phldrT="[Текст]" custT="1"/>
      <dgm:spPr/>
      <dgm:t>
        <a:bodyPr/>
        <a:lstStyle/>
        <a:p>
          <a:r>
            <a:rPr lang="ru-RU" sz="18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бессрочные</a:t>
          </a:r>
          <a:endParaRPr lang="ru-RU" sz="18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F299FB28-6AE1-4CC9-8A37-89184634BD19}" type="parTrans" cxnId="{D62F5FC1-407B-494B-8596-64FBF50F98A8}">
      <dgm:prSet/>
      <dgm:spPr/>
      <dgm:t>
        <a:bodyPr/>
        <a:lstStyle/>
        <a:p>
          <a:endParaRPr lang="ru-RU"/>
        </a:p>
      </dgm:t>
    </dgm:pt>
    <dgm:pt modelId="{C5C8A0B3-1600-4632-8257-1885EDE58505}" type="sibTrans" cxnId="{D62F5FC1-407B-494B-8596-64FBF50F98A8}">
      <dgm:prSet/>
      <dgm:spPr/>
      <dgm:t>
        <a:bodyPr/>
        <a:lstStyle/>
        <a:p>
          <a:endParaRPr lang="ru-RU"/>
        </a:p>
      </dgm:t>
    </dgm:pt>
    <dgm:pt modelId="{C391ED89-A807-4054-9233-067BBC533B71}">
      <dgm:prSet custT="1"/>
      <dgm:spPr/>
      <dgm:t>
        <a:bodyPr/>
        <a:lstStyle/>
        <a:p>
          <a:r>
            <a:rPr lang="ru-RU" sz="18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на предъявителя</a:t>
          </a:r>
          <a:endParaRPr lang="ru-RU" sz="18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819AD97E-CD78-4283-8132-DF715F50DF47}" type="parTrans" cxnId="{BEB589A6-CE07-48E6-9311-AD4DEFB09E73}">
      <dgm:prSet/>
      <dgm:spPr/>
      <dgm:t>
        <a:bodyPr/>
        <a:lstStyle/>
        <a:p>
          <a:endParaRPr lang="ru-RU"/>
        </a:p>
      </dgm:t>
    </dgm:pt>
    <dgm:pt modelId="{24B38B77-896B-4B1A-B9C7-3F239B7B6C37}" type="sibTrans" cxnId="{BEB589A6-CE07-48E6-9311-AD4DEFB09E73}">
      <dgm:prSet/>
      <dgm:spPr/>
      <dgm:t>
        <a:bodyPr/>
        <a:lstStyle/>
        <a:p>
          <a:endParaRPr lang="ru-RU"/>
        </a:p>
      </dgm:t>
    </dgm:pt>
    <dgm:pt modelId="{D20C1117-D450-431C-A85B-77C2FBCFB5EF}">
      <dgm:prSet custT="1"/>
      <dgm:spPr/>
      <dgm:t>
        <a:bodyPr/>
        <a:lstStyle/>
        <a:p>
          <a:r>
            <a:rPr lang="ru-RU" sz="18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ордерные</a:t>
          </a:r>
          <a:endParaRPr lang="ru-RU" sz="18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57E135F7-9EB1-4B5A-9F00-3772558608A3}" type="parTrans" cxnId="{AEA37481-7B72-4D33-ABC6-713BE4D118E2}">
      <dgm:prSet/>
      <dgm:spPr/>
      <dgm:t>
        <a:bodyPr/>
        <a:lstStyle/>
        <a:p>
          <a:endParaRPr lang="ru-RU"/>
        </a:p>
      </dgm:t>
    </dgm:pt>
    <dgm:pt modelId="{554537D9-B70A-4F57-9EA4-7CB319729558}" type="sibTrans" cxnId="{AEA37481-7B72-4D33-ABC6-713BE4D118E2}">
      <dgm:prSet/>
      <dgm:spPr/>
      <dgm:t>
        <a:bodyPr/>
        <a:lstStyle/>
        <a:p>
          <a:endParaRPr lang="ru-RU"/>
        </a:p>
      </dgm:t>
    </dgm:pt>
    <dgm:pt modelId="{5AE10B5C-5FF4-40E8-ACD2-D53DDD2586D2}">
      <dgm:prSet custT="1"/>
      <dgm:spPr/>
      <dgm:t>
        <a:bodyPr/>
        <a:lstStyle/>
        <a:p>
          <a:r>
            <a:rPr lang="ru-RU" sz="2400" b="1" dirty="0" smtClean="0"/>
            <a:t>По принадлежности эмитента</a:t>
          </a:r>
          <a:endParaRPr lang="ru-RU" sz="2400" b="1" dirty="0"/>
        </a:p>
      </dgm:t>
    </dgm:pt>
    <dgm:pt modelId="{E86626CB-3607-4D04-8DC4-236FF14705B8}" type="parTrans" cxnId="{81D977C5-4EF3-45B4-8EDA-9976E9F88E68}">
      <dgm:prSet/>
      <dgm:spPr/>
      <dgm:t>
        <a:bodyPr/>
        <a:lstStyle/>
        <a:p>
          <a:endParaRPr lang="ru-RU"/>
        </a:p>
      </dgm:t>
    </dgm:pt>
    <dgm:pt modelId="{7B2D5796-B487-4A0C-B857-B982E7EBCA7A}" type="sibTrans" cxnId="{81D977C5-4EF3-45B4-8EDA-9976E9F88E68}">
      <dgm:prSet/>
      <dgm:spPr/>
      <dgm:t>
        <a:bodyPr/>
        <a:lstStyle/>
        <a:p>
          <a:endParaRPr lang="ru-RU"/>
        </a:p>
      </dgm:t>
    </dgm:pt>
    <dgm:pt modelId="{C6E441D3-B4F3-40AA-9B93-433C3A9AA3D6}" type="pres">
      <dgm:prSet presAssocID="{E71272A4-8F20-442C-953F-6B5AE4F4A6B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5F2D764-FC28-45FD-8FE9-34A00C5924F6}" type="pres">
      <dgm:prSet presAssocID="{DB7CEF31-2103-4EF8-BAD0-BB5A31774D0B}" presName="linNode" presStyleCnt="0"/>
      <dgm:spPr/>
    </dgm:pt>
    <dgm:pt modelId="{1C01E749-5574-4808-A9FC-29CC8BAE872A}" type="pres">
      <dgm:prSet presAssocID="{DB7CEF31-2103-4EF8-BAD0-BB5A31774D0B}" presName="parentText" presStyleLbl="node1" presStyleIdx="0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BDA8E9-7831-4C66-BBD2-836D7154CA69}" type="pres">
      <dgm:prSet presAssocID="{DB7CEF31-2103-4EF8-BAD0-BB5A31774D0B}" presName="descendantText" presStyleLbl="alignAccFollowNode1" presStyleIdx="0" presStyleCnt="4" custScaleX="94792" custScaleY="1209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6A4C19-09B9-4C04-BC58-E93611EB80E7}" type="pres">
      <dgm:prSet presAssocID="{8464678E-2678-4A98-806D-BFE400D6DED6}" presName="sp" presStyleCnt="0"/>
      <dgm:spPr/>
    </dgm:pt>
    <dgm:pt modelId="{6F76A3E3-98F1-4F03-9847-EB42027CEBD6}" type="pres">
      <dgm:prSet presAssocID="{C9ED02E2-726E-43BF-A2B9-04EFD79E0148}" presName="linNode" presStyleCnt="0"/>
      <dgm:spPr/>
    </dgm:pt>
    <dgm:pt modelId="{D7950679-C8D6-4096-85D2-23846384D591}" type="pres">
      <dgm:prSet presAssocID="{C9ED02E2-726E-43BF-A2B9-04EFD79E0148}" presName="parentText" presStyleLbl="node1" presStyleIdx="1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207853-9036-4742-8368-5A221D0E974B}" type="pres">
      <dgm:prSet presAssocID="{C9ED02E2-726E-43BF-A2B9-04EFD79E0148}" presName="descendantText" presStyleLbl="alignAccFollowNode1" presStyleIdx="1" presStyleCnt="4" custScaleX="94792" custScaleY="106396" custLinFactNeighborX="2720" custLinFactNeighborY="2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EC9575-157D-4279-B898-45AE803A5079}" type="pres">
      <dgm:prSet presAssocID="{E7CCD6A1-3EAF-43B3-98F3-8F7A8F26A5E0}" presName="sp" presStyleCnt="0"/>
      <dgm:spPr/>
    </dgm:pt>
    <dgm:pt modelId="{D346ED43-6DC4-4382-9DBF-F73ADDF30045}" type="pres">
      <dgm:prSet presAssocID="{EC4CDA45-B345-40CC-B722-0024293FD7D7}" presName="linNode" presStyleCnt="0"/>
      <dgm:spPr/>
    </dgm:pt>
    <dgm:pt modelId="{B81BA971-9CAF-459D-983F-C87EF76537AD}" type="pres">
      <dgm:prSet presAssocID="{EC4CDA45-B345-40CC-B722-0024293FD7D7}" presName="parentText" presStyleLbl="node1" presStyleIdx="2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C25A89-143F-41F6-9B13-EFBC6AD96D19}" type="pres">
      <dgm:prSet presAssocID="{EC4CDA45-B345-40CC-B722-0024293FD7D7}" presName="descendantText" presStyleLbl="alignAccFollowNode1" presStyleIdx="2" presStyleCnt="4" custScaleX="95701" custScaleY="111470" custLinFactNeighborX="2660" custLinFactNeighborY="13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689978-AB4F-4B4C-8B42-9E48C74208BC}" type="pres">
      <dgm:prSet presAssocID="{B663B938-4700-46BE-A061-CA264ABB5B2B}" presName="sp" presStyleCnt="0"/>
      <dgm:spPr/>
    </dgm:pt>
    <dgm:pt modelId="{F543FF1B-D5FF-42CC-B1F7-9577B00EB214}" type="pres">
      <dgm:prSet presAssocID="{4D1EA615-1F33-42FD-BA91-0DE511ECEA79}" presName="linNode" presStyleCnt="0"/>
      <dgm:spPr/>
    </dgm:pt>
    <dgm:pt modelId="{94019420-F818-49D4-BA4E-2FE268168A0E}" type="pres">
      <dgm:prSet presAssocID="{4D1EA615-1F33-42FD-BA91-0DE511ECEA79}" presName="parentText" presStyleLbl="node1" presStyleIdx="3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F62C8C-EEE6-4B50-A126-35C4E75AD66F}" type="pres">
      <dgm:prSet presAssocID="{4D1EA615-1F33-42FD-BA91-0DE511ECEA79}" presName="descendantText" presStyleLbl="alignAccFollowNode1" presStyleIdx="3" presStyleCnt="4" custScaleX="96000" custScaleY="100467" custLinFactNeighborX="1218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83187DB-813D-4CC5-B8C7-D0F748CC8E6A}" type="pres">
      <dgm:prSet presAssocID="{289CAD4A-5E66-42B0-A624-99FD4614045F}" presName="sp" presStyleCnt="0"/>
      <dgm:spPr/>
    </dgm:pt>
    <dgm:pt modelId="{67058777-9C94-4CAE-B331-564A3176F334}" type="pres">
      <dgm:prSet presAssocID="{081757A8-4B0B-43A8-9B22-60E789481C64}" presName="linNode" presStyleCnt="0"/>
      <dgm:spPr/>
    </dgm:pt>
    <dgm:pt modelId="{D68EBA4A-4E2A-4A23-B731-72B3ED1F34BC}" type="pres">
      <dgm:prSet presAssocID="{081757A8-4B0B-43A8-9B22-60E789481C64}" presName="parentText" presStyleLbl="node1" presStyleIdx="4" presStyleCnt="6" custLinFactNeighborX="-2344" custLinFactNeighborY="-426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AD3B01-3A93-47F8-A14F-AD2CA680B330}" type="pres">
      <dgm:prSet presAssocID="{11EA3D53-C59C-4B67-8BCF-5CE799CEDA44}" presName="sp" presStyleCnt="0"/>
      <dgm:spPr/>
    </dgm:pt>
    <dgm:pt modelId="{2F16C274-8ED9-4EC0-88ED-E558286BF8C5}" type="pres">
      <dgm:prSet presAssocID="{5AE10B5C-5FF4-40E8-ACD2-D53DDD2586D2}" presName="linNode" presStyleCnt="0"/>
      <dgm:spPr/>
    </dgm:pt>
    <dgm:pt modelId="{FF768366-3923-4380-8D3A-269FE38504F5}" type="pres">
      <dgm:prSet presAssocID="{5AE10B5C-5FF4-40E8-ACD2-D53DDD2586D2}" presName="parentText" presStyleLbl="node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598CFE0-6EA2-49C7-B32C-7E9DA10C29C3}" type="presOf" srcId="{0C6B636E-CAA5-4D27-BF40-9A881A18DADD}" destId="{25C25A89-143F-41F6-9B13-EFBC6AD96D19}" srcOrd="0" destOrd="0" presId="urn:microsoft.com/office/officeart/2005/8/layout/vList5"/>
    <dgm:cxn modelId="{C31D1C50-BE38-4FBC-AD88-E9D1C756A283}" type="presOf" srcId="{D20C1117-D450-431C-A85B-77C2FBCFB5EF}" destId="{2FF62C8C-EEE6-4B50-A126-35C4E75AD66F}" srcOrd="0" destOrd="2" presId="urn:microsoft.com/office/officeart/2005/8/layout/vList5"/>
    <dgm:cxn modelId="{81D977C5-4EF3-45B4-8EDA-9976E9F88E68}" srcId="{E71272A4-8F20-442C-953F-6B5AE4F4A6B7}" destId="{5AE10B5C-5FF4-40E8-ACD2-D53DDD2586D2}" srcOrd="5" destOrd="0" parTransId="{E86626CB-3607-4D04-8DC4-236FF14705B8}" sibTransId="{7B2D5796-B487-4A0C-B857-B982E7EBCA7A}"/>
    <dgm:cxn modelId="{EA26F3D4-4F90-407D-B1AC-3730F38CE690}" srcId="{E71272A4-8F20-442C-953F-6B5AE4F4A6B7}" destId="{081757A8-4B0B-43A8-9B22-60E789481C64}" srcOrd="4" destOrd="0" parTransId="{10E8A873-DF49-4D7E-9756-2A19D05800B0}" sibTransId="{11EA3D53-C59C-4B67-8BCF-5CE799CEDA44}"/>
    <dgm:cxn modelId="{315043B9-77A0-444F-9C9F-024F54C124FF}" type="presOf" srcId="{081757A8-4B0B-43A8-9B22-60E789481C64}" destId="{D68EBA4A-4E2A-4A23-B731-72B3ED1F34BC}" srcOrd="0" destOrd="0" presId="urn:microsoft.com/office/officeart/2005/8/layout/vList5"/>
    <dgm:cxn modelId="{48AC2811-4989-4D5D-A24B-89FC00B2BDF8}" type="presOf" srcId="{A96CE166-3BF3-4DED-BB3F-8EBC2AA14771}" destId="{5E207853-9036-4742-8368-5A221D0E974B}" srcOrd="0" destOrd="6" presId="urn:microsoft.com/office/officeart/2005/8/layout/vList5"/>
    <dgm:cxn modelId="{E3A5808A-F5C5-4468-9D24-27146164B6E5}" srcId="{E71272A4-8F20-442C-953F-6B5AE4F4A6B7}" destId="{DB7CEF31-2103-4EF8-BAD0-BB5A31774D0B}" srcOrd="0" destOrd="0" parTransId="{A02CBE16-C7CF-4CDD-BF2B-902D8C3268C8}" sibTransId="{8464678E-2678-4A98-806D-BFE400D6DED6}"/>
    <dgm:cxn modelId="{46BE4DBA-C74D-4EF7-B35F-7D45C5C58B60}" type="presOf" srcId="{4D1EA615-1F33-42FD-BA91-0DE511ECEA79}" destId="{94019420-F818-49D4-BA4E-2FE268168A0E}" srcOrd="0" destOrd="0" presId="urn:microsoft.com/office/officeart/2005/8/layout/vList5"/>
    <dgm:cxn modelId="{89D94C9E-27FC-46EC-BC35-70FC2EE131B0}" type="presOf" srcId="{60BB7AFB-725B-47B0-B8A7-DA7083D7B148}" destId="{5E207853-9036-4742-8368-5A221D0E974B}" srcOrd="0" destOrd="3" presId="urn:microsoft.com/office/officeart/2005/8/layout/vList5"/>
    <dgm:cxn modelId="{7E789320-D19B-42C1-95A3-014B589A26E3}" type="presOf" srcId="{C391ED89-A807-4054-9233-067BBC533B71}" destId="{2FF62C8C-EEE6-4B50-A126-35C4E75AD66F}" srcOrd="0" destOrd="1" presId="urn:microsoft.com/office/officeart/2005/8/layout/vList5"/>
    <dgm:cxn modelId="{247C39B5-608D-4657-98E1-DCF0C17455C3}" srcId="{C9ED02E2-726E-43BF-A2B9-04EFD79E0148}" destId="{9F9153A9-BDCE-438C-9B64-E7BF4F520167}" srcOrd="4" destOrd="0" parTransId="{7D2F08A0-FF4F-4121-8500-51B772260733}" sibTransId="{8D3624CB-7D38-44C8-A087-124A67A8DA59}"/>
    <dgm:cxn modelId="{53C6BE15-56BC-4991-8173-229DF99CFE79}" type="presOf" srcId="{EC4CDA45-B345-40CC-B722-0024293FD7D7}" destId="{B81BA971-9CAF-459D-983F-C87EF76537AD}" srcOrd="0" destOrd="0" presId="urn:microsoft.com/office/officeart/2005/8/layout/vList5"/>
    <dgm:cxn modelId="{169CA60F-B366-4C6D-A4D7-777FB408354D}" type="presOf" srcId="{E71272A4-8F20-442C-953F-6B5AE4F4A6B7}" destId="{C6E441D3-B4F3-40AA-9B93-433C3A9AA3D6}" srcOrd="0" destOrd="0" presId="urn:microsoft.com/office/officeart/2005/8/layout/vList5"/>
    <dgm:cxn modelId="{A4B17843-DDD9-4E3C-B03C-DA5754845978}" type="presOf" srcId="{DB7CEF31-2103-4EF8-BAD0-BB5A31774D0B}" destId="{1C01E749-5574-4808-A9FC-29CC8BAE872A}" srcOrd="0" destOrd="0" presId="urn:microsoft.com/office/officeart/2005/8/layout/vList5"/>
    <dgm:cxn modelId="{05B4C021-BA13-4AB6-8F8B-C5FAFA30440E}" type="presOf" srcId="{3A497F1C-00D5-48CF-88E4-35C55CD794FB}" destId="{2FF62C8C-EEE6-4B50-A126-35C4E75AD66F}" srcOrd="0" destOrd="0" presId="urn:microsoft.com/office/officeart/2005/8/layout/vList5"/>
    <dgm:cxn modelId="{95A13AD3-58F6-411C-95DA-C5E4F8661719}" srcId="{E71272A4-8F20-442C-953F-6B5AE4F4A6B7}" destId="{EC4CDA45-B345-40CC-B722-0024293FD7D7}" srcOrd="2" destOrd="0" parTransId="{589A302B-BC00-438F-BA97-B4F9B6180D0A}" sibTransId="{B663B938-4700-46BE-A061-CA264ABB5B2B}"/>
    <dgm:cxn modelId="{DDC68066-F129-4B25-9D09-C8858AEA529F}" type="presOf" srcId="{1747EA35-4738-4B9C-96B4-04036C619328}" destId="{5E207853-9036-4742-8368-5A221D0E974B}" srcOrd="0" destOrd="2" presId="urn:microsoft.com/office/officeart/2005/8/layout/vList5"/>
    <dgm:cxn modelId="{B74C88BA-9CBD-48A1-A414-86051DBC10AC}" type="presOf" srcId="{36FA40CE-2773-479B-B08C-FFAF5F334D68}" destId="{5E207853-9036-4742-8368-5A221D0E974B}" srcOrd="0" destOrd="5" presId="urn:microsoft.com/office/officeart/2005/8/layout/vList5"/>
    <dgm:cxn modelId="{85C94BA3-4E94-41F9-B875-7F107016AD48}" type="presOf" srcId="{5AE10B5C-5FF4-40E8-ACD2-D53DDD2586D2}" destId="{FF768366-3923-4380-8D3A-269FE38504F5}" srcOrd="0" destOrd="0" presId="urn:microsoft.com/office/officeart/2005/8/layout/vList5"/>
    <dgm:cxn modelId="{0C380FF8-DFD3-4636-BFB0-FDE2AA0C489C}" srcId="{E71272A4-8F20-442C-953F-6B5AE4F4A6B7}" destId="{C9ED02E2-726E-43BF-A2B9-04EFD79E0148}" srcOrd="1" destOrd="0" parTransId="{6A02A9F9-DD32-4E41-9900-6D31759A8126}" sibTransId="{E7CCD6A1-3EAF-43B3-98F3-8F7A8F26A5E0}"/>
    <dgm:cxn modelId="{209960EC-4890-4F6D-B09A-B80162555331}" type="presOf" srcId="{C9ED02E2-726E-43BF-A2B9-04EFD79E0148}" destId="{D7950679-C8D6-4096-85D2-23846384D591}" srcOrd="0" destOrd="0" presId="urn:microsoft.com/office/officeart/2005/8/layout/vList5"/>
    <dgm:cxn modelId="{5D2D563A-9CBC-4391-B223-1A23EFBB8F2A}" type="presOf" srcId="{DF3B4211-65CF-4B43-B599-A2306FC4644C}" destId="{88BDA8E9-7831-4C66-BBD2-836D7154CA69}" srcOrd="0" destOrd="1" presId="urn:microsoft.com/office/officeart/2005/8/layout/vList5"/>
    <dgm:cxn modelId="{BEB589A6-CE07-48E6-9311-AD4DEFB09E73}" srcId="{4D1EA615-1F33-42FD-BA91-0DE511ECEA79}" destId="{C391ED89-A807-4054-9233-067BBC533B71}" srcOrd="1" destOrd="0" parTransId="{819AD97E-CD78-4283-8132-DF715F50DF47}" sibTransId="{24B38B77-896B-4B1A-B9C7-3F239B7B6C37}"/>
    <dgm:cxn modelId="{D7245943-FFCE-4425-A280-E33D5D2D343D}" srcId="{C9ED02E2-726E-43BF-A2B9-04EFD79E0148}" destId="{E2B377C3-7FEE-42C9-A7BE-E3037BF8ECBE}" srcOrd="0" destOrd="0" parTransId="{065DDBF1-821E-43CD-9575-564E937E8B3F}" sibTransId="{311B45F6-8B22-4267-B119-40F52BF79FA0}"/>
    <dgm:cxn modelId="{7342DED4-78DD-4E71-86F0-E50E519C4505}" type="presOf" srcId="{B65CE661-0A37-4704-906E-B4CC4A4E3628}" destId="{5E207853-9036-4742-8368-5A221D0E974B}" srcOrd="0" destOrd="1" presId="urn:microsoft.com/office/officeart/2005/8/layout/vList5"/>
    <dgm:cxn modelId="{174276AF-FD77-4324-AB8D-7ADE541C3C4C}" srcId="{C9ED02E2-726E-43BF-A2B9-04EFD79E0148}" destId="{B65CE661-0A37-4704-906E-B4CC4A4E3628}" srcOrd="1" destOrd="0" parTransId="{610C1FE7-F716-4F71-A11A-C23CFBE6FB44}" sibTransId="{9FC46532-C825-4370-9290-258C7AB26134}"/>
    <dgm:cxn modelId="{AEA37481-7B72-4D33-ABC6-713BE4D118E2}" srcId="{4D1EA615-1F33-42FD-BA91-0DE511ECEA79}" destId="{D20C1117-D450-431C-A85B-77C2FBCFB5EF}" srcOrd="2" destOrd="0" parTransId="{57E135F7-9EB1-4B5A-9F00-3772558608A3}" sibTransId="{554537D9-B70A-4F57-9EA4-7CB319729558}"/>
    <dgm:cxn modelId="{9C794CB8-43E7-437E-90F1-2A304B719E4B}" type="presOf" srcId="{75B28879-E67F-439D-93C9-1B27FF9388DF}" destId="{88BDA8E9-7831-4C66-BBD2-836D7154CA69}" srcOrd="0" destOrd="0" presId="urn:microsoft.com/office/officeart/2005/8/layout/vList5"/>
    <dgm:cxn modelId="{04AA4512-381F-47A1-B510-97D417A7DE96}" type="presOf" srcId="{E2B377C3-7FEE-42C9-A7BE-E3037BF8ECBE}" destId="{5E207853-9036-4742-8368-5A221D0E974B}" srcOrd="0" destOrd="0" presId="urn:microsoft.com/office/officeart/2005/8/layout/vList5"/>
    <dgm:cxn modelId="{8B0A684A-BEC3-4867-9F6E-9470ECE3C35C}" srcId="{DB7CEF31-2103-4EF8-BAD0-BB5A31774D0B}" destId="{75B28879-E67F-439D-93C9-1B27FF9388DF}" srcOrd="0" destOrd="0" parTransId="{9D9BCEEB-9334-4AAB-B814-7BE7DB38D668}" sibTransId="{3E61E068-3C99-4FC3-8A02-DBF1B8A47EA4}"/>
    <dgm:cxn modelId="{367C035F-BB43-4AA4-BE63-B7FD4A19C2A7}" srcId="{C9ED02E2-726E-43BF-A2B9-04EFD79E0148}" destId="{A96CE166-3BF3-4DED-BB3F-8EBC2AA14771}" srcOrd="6" destOrd="0" parTransId="{7691584C-8BD9-467D-ACF1-E56099DEE66B}" sibTransId="{55190BD5-91E1-4860-B727-D735A8ADD681}"/>
    <dgm:cxn modelId="{7A994C80-30F5-4E87-B538-EBD070718808}" type="presOf" srcId="{A04361B4-C841-45AB-B1CF-D24992C201EF}" destId="{5E207853-9036-4742-8368-5A221D0E974B}" srcOrd="0" destOrd="7" presId="urn:microsoft.com/office/officeart/2005/8/layout/vList5"/>
    <dgm:cxn modelId="{08F0E18E-970B-499F-9255-187AF5197132}" type="presOf" srcId="{6A93E2C5-D1D2-4037-A7F3-B5A6EE19E314}" destId="{25C25A89-143F-41F6-9B13-EFBC6AD96D19}" srcOrd="0" destOrd="1" presId="urn:microsoft.com/office/officeart/2005/8/layout/vList5"/>
    <dgm:cxn modelId="{9F9F7504-BEB6-47B8-82A1-ECD52E84BA5C}" srcId="{EC4CDA45-B345-40CC-B722-0024293FD7D7}" destId="{0C6B636E-CAA5-4D27-BF40-9A881A18DADD}" srcOrd="0" destOrd="0" parTransId="{64960B4D-CEC0-485D-A990-755C77E9D7D0}" sibTransId="{49DB723B-7DCF-4E00-B26E-C3D0AAA476FA}"/>
    <dgm:cxn modelId="{BB5A7B52-49F9-4AF3-8958-053A8D69306E}" type="presOf" srcId="{9F9153A9-BDCE-438C-9B64-E7BF4F520167}" destId="{5E207853-9036-4742-8368-5A221D0E974B}" srcOrd="0" destOrd="4" presId="urn:microsoft.com/office/officeart/2005/8/layout/vList5"/>
    <dgm:cxn modelId="{4E280E49-74E3-4846-834E-EEFE4DCEFA04}" srcId="{E71272A4-8F20-442C-953F-6B5AE4F4A6B7}" destId="{4D1EA615-1F33-42FD-BA91-0DE511ECEA79}" srcOrd="3" destOrd="0" parTransId="{B8E2E853-D84D-491B-9DAD-7275956FD83F}" sibTransId="{289CAD4A-5E66-42B0-A624-99FD4614045F}"/>
    <dgm:cxn modelId="{2FA785D7-F3FC-4FDE-BB5A-438CB8436A9F}" srcId="{C9ED02E2-726E-43BF-A2B9-04EFD79E0148}" destId="{1747EA35-4738-4B9C-96B4-04036C619328}" srcOrd="2" destOrd="0" parTransId="{6F28A5B1-CFBF-4524-AB92-C0C67DFFD1F1}" sibTransId="{531DD6CC-BD58-4AA6-8A8F-60427F8D7C81}"/>
    <dgm:cxn modelId="{62D25E32-1091-441A-9EC0-E09677D353FF}" srcId="{C9ED02E2-726E-43BF-A2B9-04EFD79E0148}" destId="{36FA40CE-2773-479B-B08C-FFAF5F334D68}" srcOrd="5" destOrd="0" parTransId="{A81D21F5-FF9F-46A5-89F3-D3B021A738B4}" sibTransId="{4D43B232-6D1B-48CD-98B0-B4A5DF333ADC}"/>
    <dgm:cxn modelId="{FDDD0F2D-C05A-4A3F-A1F3-315714D58850}" srcId="{C9ED02E2-726E-43BF-A2B9-04EFD79E0148}" destId="{60BB7AFB-725B-47B0-B8A7-DA7083D7B148}" srcOrd="3" destOrd="0" parTransId="{9291F469-B61D-4A40-9E1F-5C0026D1AC46}" sibTransId="{67598FFA-9FF5-4293-9BCF-1B21EB67D552}"/>
    <dgm:cxn modelId="{A204366C-4DBC-4014-A1CA-05F343F5B581}" srcId="{4D1EA615-1F33-42FD-BA91-0DE511ECEA79}" destId="{3A497F1C-00D5-48CF-88E4-35C55CD794FB}" srcOrd="0" destOrd="0" parTransId="{A3573D28-3411-4322-8A64-B249FEF293A1}" sibTransId="{8BF75039-147D-4AF8-8050-0B70F239A8FF}"/>
    <dgm:cxn modelId="{C259AD62-0036-416E-8DB6-EF3944D1125D}" srcId="{DB7CEF31-2103-4EF8-BAD0-BB5A31774D0B}" destId="{DF3B4211-65CF-4B43-B599-A2306FC4644C}" srcOrd="1" destOrd="0" parTransId="{CB7A224B-7D0D-4AFA-A8A4-95875307EE1F}" sibTransId="{755036DE-7D4C-4796-B58B-433EA2BF329B}"/>
    <dgm:cxn modelId="{D62F5FC1-407B-494B-8596-64FBF50F98A8}" srcId="{EC4CDA45-B345-40CC-B722-0024293FD7D7}" destId="{6A93E2C5-D1D2-4037-A7F3-B5A6EE19E314}" srcOrd="1" destOrd="0" parTransId="{F299FB28-6AE1-4CC9-8A37-89184634BD19}" sibTransId="{C5C8A0B3-1600-4632-8257-1885EDE58505}"/>
    <dgm:cxn modelId="{6F9CAEEA-AFEA-421F-B9E4-C24B47D48FEE}" srcId="{C9ED02E2-726E-43BF-A2B9-04EFD79E0148}" destId="{A04361B4-C841-45AB-B1CF-D24992C201EF}" srcOrd="7" destOrd="0" parTransId="{A3E09701-8FD9-42A4-B57B-708B0D419B4C}" sibTransId="{7CC7EC0D-D93E-43DF-964D-E111859EFA9B}"/>
    <dgm:cxn modelId="{BEE24B4D-7FD7-494A-88B2-E2C57E9F090A}" type="presParOf" srcId="{C6E441D3-B4F3-40AA-9B93-433C3A9AA3D6}" destId="{D5F2D764-FC28-45FD-8FE9-34A00C5924F6}" srcOrd="0" destOrd="0" presId="urn:microsoft.com/office/officeart/2005/8/layout/vList5"/>
    <dgm:cxn modelId="{FF8E6A91-3A31-43CC-90A2-C550223597F9}" type="presParOf" srcId="{D5F2D764-FC28-45FD-8FE9-34A00C5924F6}" destId="{1C01E749-5574-4808-A9FC-29CC8BAE872A}" srcOrd="0" destOrd="0" presId="urn:microsoft.com/office/officeart/2005/8/layout/vList5"/>
    <dgm:cxn modelId="{22CF7741-6A1F-4CD7-AD5F-6B0D4DC1B386}" type="presParOf" srcId="{D5F2D764-FC28-45FD-8FE9-34A00C5924F6}" destId="{88BDA8E9-7831-4C66-BBD2-836D7154CA69}" srcOrd="1" destOrd="0" presId="urn:microsoft.com/office/officeart/2005/8/layout/vList5"/>
    <dgm:cxn modelId="{2FF83EB0-8B62-4D3E-8A66-B52DC137A5E8}" type="presParOf" srcId="{C6E441D3-B4F3-40AA-9B93-433C3A9AA3D6}" destId="{406A4C19-09B9-4C04-BC58-E93611EB80E7}" srcOrd="1" destOrd="0" presId="urn:microsoft.com/office/officeart/2005/8/layout/vList5"/>
    <dgm:cxn modelId="{7C96DA1A-D728-4802-BEC1-99CFF9437A9B}" type="presParOf" srcId="{C6E441D3-B4F3-40AA-9B93-433C3A9AA3D6}" destId="{6F76A3E3-98F1-4F03-9847-EB42027CEBD6}" srcOrd="2" destOrd="0" presId="urn:microsoft.com/office/officeart/2005/8/layout/vList5"/>
    <dgm:cxn modelId="{3EEA852C-8752-435D-8A28-FBD50FB7C676}" type="presParOf" srcId="{6F76A3E3-98F1-4F03-9847-EB42027CEBD6}" destId="{D7950679-C8D6-4096-85D2-23846384D591}" srcOrd="0" destOrd="0" presId="urn:microsoft.com/office/officeart/2005/8/layout/vList5"/>
    <dgm:cxn modelId="{06849B69-198A-4714-A7BB-B929163893C1}" type="presParOf" srcId="{6F76A3E3-98F1-4F03-9847-EB42027CEBD6}" destId="{5E207853-9036-4742-8368-5A221D0E974B}" srcOrd="1" destOrd="0" presId="urn:microsoft.com/office/officeart/2005/8/layout/vList5"/>
    <dgm:cxn modelId="{8E440638-B489-4545-A0EE-15935427D82D}" type="presParOf" srcId="{C6E441D3-B4F3-40AA-9B93-433C3A9AA3D6}" destId="{8DEC9575-157D-4279-B898-45AE803A5079}" srcOrd="3" destOrd="0" presId="urn:microsoft.com/office/officeart/2005/8/layout/vList5"/>
    <dgm:cxn modelId="{452BEBD5-ACF2-4C76-B54F-7F5A941525DB}" type="presParOf" srcId="{C6E441D3-B4F3-40AA-9B93-433C3A9AA3D6}" destId="{D346ED43-6DC4-4382-9DBF-F73ADDF30045}" srcOrd="4" destOrd="0" presId="urn:microsoft.com/office/officeart/2005/8/layout/vList5"/>
    <dgm:cxn modelId="{CFB0E23B-93EB-4E6E-8EFA-70505248EE90}" type="presParOf" srcId="{D346ED43-6DC4-4382-9DBF-F73ADDF30045}" destId="{B81BA971-9CAF-459D-983F-C87EF76537AD}" srcOrd="0" destOrd="0" presId="urn:microsoft.com/office/officeart/2005/8/layout/vList5"/>
    <dgm:cxn modelId="{65A40AC7-FA10-46F9-BF33-9971F2ACFB26}" type="presParOf" srcId="{D346ED43-6DC4-4382-9DBF-F73ADDF30045}" destId="{25C25A89-143F-41F6-9B13-EFBC6AD96D19}" srcOrd="1" destOrd="0" presId="urn:microsoft.com/office/officeart/2005/8/layout/vList5"/>
    <dgm:cxn modelId="{E08A0447-B715-4A9A-9284-EF44606AD894}" type="presParOf" srcId="{C6E441D3-B4F3-40AA-9B93-433C3A9AA3D6}" destId="{5F689978-AB4F-4B4C-8B42-9E48C74208BC}" srcOrd="5" destOrd="0" presId="urn:microsoft.com/office/officeart/2005/8/layout/vList5"/>
    <dgm:cxn modelId="{083C5B7D-F282-4A9F-AEE3-39F0ED160C4B}" type="presParOf" srcId="{C6E441D3-B4F3-40AA-9B93-433C3A9AA3D6}" destId="{F543FF1B-D5FF-42CC-B1F7-9577B00EB214}" srcOrd="6" destOrd="0" presId="urn:microsoft.com/office/officeart/2005/8/layout/vList5"/>
    <dgm:cxn modelId="{D2F343EE-2691-4FF3-A4AF-0376FC2A211C}" type="presParOf" srcId="{F543FF1B-D5FF-42CC-B1F7-9577B00EB214}" destId="{94019420-F818-49D4-BA4E-2FE268168A0E}" srcOrd="0" destOrd="0" presId="urn:microsoft.com/office/officeart/2005/8/layout/vList5"/>
    <dgm:cxn modelId="{C6B74687-A456-416E-99E1-78CEC1FB1B6F}" type="presParOf" srcId="{F543FF1B-D5FF-42CC-B1F7-9577B00EB214}" destId="{2FF62C8C-EEE6-4B50-A126-35C4E75AD66F}" srcOrd="1" destOrd="0" presId="urn:microsoft.com/office/officeart/2005/8/layout/vList5"/>
    <dgm:cxn modelId="{BE95F72A-3BF3-401A-8670-24134204C13C}" type="presParOf" srcId="{C6E441D3-B4F3-40AA-9B93-433C3A9AA3D6}" destId="{483187DB-813D-4CC5-B8C7-D0F748CC8E6A}" srcOrd="7" destOrd="0" presId="urn:microsoft.com/office/officeart/2005/8/layout/vList5"/>
    <dgm:cxn modelId="{D9447B77-172D-46B5-B4B9-698718FF9A62}" type="presParOf" srcId="{C6E441D3-B4F3-40AA-9B93-433C3A9AA3D6}" destId="{67058777-9C94-4CAE-B331-564A3176F334}" srcOrd="8" destOrd="0" presId="urn:microsoft.com/office/officeart/2005/8/layout/vList5"/>
    <dgm:cxn modelId="{CFB86F70-B06B-4C5B-8787-8E1CCE846DFE}" type="presParOf" srcId="{67058777-9C94-4CAE-B331-564A3176F334}" destId="{D68EBA4A-4E2A-4A23-B731-72B3ED1F34BC}" srcOrd="0" destOrd="0" presId="urn:microsoft.com/office/officeart/2005/8/layout/vList5"/>
    <dgm:cxn modelId="{B743D57D-3839-4039-A961-DC648F5AA1BC}" type="presParOf" srcId="{C6E441D3-B4F3-40AA-9B93-433C3A9AA3D6}" destId="{0FAD3B01-3A93-47F8-A14F-AD2CA680B330}" srcOrd="9" destOrd="0" presId="urn:microsoft.com/office/officeart/2005/8/layout/vList5"/>
    <dgm:cxn modelId="{182ECF11-FE89-4A08-8ABA-657390085102}" type="presParOf" srcId="{C6E441D3-B4F3-40AA-9B93-433C3A9AA3D6}" destId="{2F16C274-8ED9-4EC0-88ED-E558286BF8C5}" srcOrd="10" destOrd="0" presId="urn:microsoft.com/office/officeart/2005/8/layout/vList5"/>
    <dgm:cxn modelId="{694B8B7F-2C3E-4199-AC56-A1F8F9F9A8CD}" type="presParOf" srcId="{2F16C274-8ED9-4EC0-88ED-E558286BF8C5}" destId="{FF768366-3923-4380-8D3A-269FE38504F5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4DD2F4E-3D35-4C17-BB8A-AFEDE520CD44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mc:AlternateContent xmlns:mc="http://schemas.openxmlformats.org/markup-compatibility/2006" xmlns:a14="http://schemas.microsoft.com/office/drawing/2010/main">
      <mc:Choice Requires="a14">
        <dgm:pt modelId="{70D25C71-D350-4F71-9CD7-75525EA66140}">
          <dgm:prSet custT="1"/>
          <dgm:spPr/>
          <dgm:t>
            <a:bodyPr/>
            <a:lstStyle/>
            <a:p>
              <a:pPr>
                <a:spcAft>
                  <a:spcPts val="0"/>
                </a:spcAft>
              </a:pPr>
              <a:r>
                <a:rPr lang="ru-RU" sz="2400" i="1" dirty="0" err="1" smtClean="0"/>
                <a:t>Купонный</a:t>
              </a:r>
              <a:r>
                <a:rPr lang="ru-RU" sz="2400" dirty="0" err="1" smtClean="0"/>
                <a:t>_</a:t>
              </a:r>
              <a:r>
                <a:rPr lang="ru-RU" sz="2400" i="1" dirty="0" err="1" smtClean="0"/>
                <a:t>доход</a:t>
              </a:r>
              <a:r>
                <a:rPr lang="ru-RU" sz="2400" i="1" dirty="0" smtClean="0"/>
                <a:t> </a:t>
              </a:r>
              <a:r>
                <a:rPr lang="ru-RU" sz="2400" i="1" dirty="0"/>
                <a:t>=  </a:t>
              </a:r>
              <a14:m>
                <m:oMath xmlns:m="http://schemas.openxmlformats.org/officeDocument/2006/math">
                  <m:f>
                    <m:fPr>
                      <m:ctrlPr>
                        <a:rPr lang="ru-RU" sz="2400" i="1">
                          <a:latin typeface="Cambria Math" panose="02040503050406030204" pitchFamily="18" charset="0"/>
                        </a:rPr>
                      </m:ctrlPr>
                    </m:fPr>
                    <m:num>
                      <m:r>
                        <a:rPr lang="ru-RU" sz="2400" i="1">
                          <a:latin typeface="Cambria Math" panose="02040503050406030204" pitchFamily="18" charset="0"/>
                        </a:rPr>
                        <m:t>Купонная ставка ∗Рном</m:t>
                      </m:r>
                    </m:num>
                    <m:den>
                      <m:r>
                        <a:rPr lang="ru-RU" sz="2400" i="1">
                          <a:latin typeface="Cambria Math" panose="02040503050406030204" pitchFamily="18" charset="0"/>
                        </a:rPr>
                        <m:t>100%</m:t>
                      </m:r>
                    </m:den>
                  </m:f>
                </m:oMath>
              </a14:m>
              <a:r>
                <a:rPr lang="ru-RU" sz="2400" dirty="0"/>
                <a:t>	 </a:t>
              </a:r>
              <a:endParaRPr lang="ru-RU" sz="2400" b="0" i="1" dirty="0">
                <a:latin typeface="+mn-lt"/>
              </a:endParaRPr>
            </a:p>
          </dgm:t>
        </dgm:pt>
      </mc:Choice>
      <mc:Fallback xmlns="">
        <dgm:pt modelId="{70D25C71-D350-4F71-9CD7-75525EA66140}">
          <dgm:prSet custT="1"/>
          <dgm:spPr/>
          <dgm:t>
            <a:bodyPr/>
            <a:lstStyle/>
            <a:p>
              <a:pPr>
                <a:spcAft>
                  <a:spcPts val="0"/>
                </a:spcAft>
              </a:pPr>
              <a:r>
                <a:rPr lang="ru-RU" sz="2400" i="1" dirty="0" err="1" smtClean="0"/>
                <a:t>Купонный</a:t>
              </a:r>
              <a:r>
                <a:rPr lang="ru-RU" sz="2400" dirty="0" err="1" smtClean="0"/>
                <a:t>_</a:t>
              </a:r>
              <a:r>
                <a:rPr lang="ru-RU" sz="2400" i="1" dirty="0" err="1" smtClean="0"/>
                <a:t>доход</a:t>
              </a:r>
              <a:r>
                <a:rPr lang="ru-RU" sz="2400" i="1" dirty="0" smtClean="0"/>
                <a:t> </a:t>
              </a:r>
              <a:r>
                <a:rPr lang="ru-RU" sz="2400" i="1" dirty="0"/>
                <a:t>=  </a:t>
              </a:r>
              <a:r>
                <a:rPr lang="ru-RU" sz="2400" i="0"/>
                <a:t>(Купонная ставка ∗Рном)/(100%)</a:t>
              </a:r>
              <a:r>
                <a:rPr lang="ru-RU" sz="2400" dirty="0"/>
                <a:t>	 </a:t>
              </a:r>
              <a:endParaRPr lang="ru-RU" sz="2400" b="0" i="1" dirty="0">
                <a:latin typeface="+mn-lt"/>
              </a:endParaRPr>
            </a:p>
          </dgm:t>
        </dgm:pt>
      </mc:Fallback>
    </mc:AlternateContent>
    <dgm:pt modelId="{4DD249E2-8BE2-441D-ABD3-8C46DFDEB792}" type="parTrans" cxnId="{5B8F539E-2D19-44F7-9EE9-CBCE539D5972}">
      <dgm:prSet/>
      <dgm:spPr/>
      <dgm:t>
        <a:bodyPr/>
        <a:lstStyle/>
        <a:p>
          <a:endParaRPr lang="ru-RU"/>
        </a:p>
      </dgm:t>
    </dgm:pt>
    <dgm:pt modelId="{580B5C51-5748-470A-9C26-FEEB48DD9E2A}" type="sibTrans" cxnId="{5B8F539E-2D19-44F7-9EE9-CBCE539D5972}">
      <dgm:prSet/>
      <dgm:spPr/>
      <dgm:t>
        <a:bodyPr/>
        <a:lstStyle/>
        <a:p>
          <a:endParaRPr lang="ru-RU"/>
        </a:p>
      </dgm:t>
    </dgm:pt>
    <dgm:pt modelId="{7F2BD053-2884-419B-B463-6F653706751C}">
      <dgm:prSet custT="1"/>
      <dgm:spPr/>
      <dgm:t>
        <a:bodyPr/>
        <a:lstStyle/>
        <a:p>
          <a:endParaRPr lang="ru-RU" sz="2000" u="none" dirty="0" smtClean="0"/>
        </a:p>
        <a:p>
          <a:r>
            <a:rPr lang="ru-RU" sz="2000" u="none" dirty="0" smtClean="0"/>
            <a:t>Доходность облигации определяется двумя факторами</a:t>
          </a:r>
          <a:r>
            <a:rPr lang="ru-RU" sz="2400" u="none" dirty="0" smtClean="0"/>
            <a:t>:-</a:t>
          </a:r>
          <a:r>
            <a:rPr lang="ru-RU" u="none" dirty="0" smtClean="0"/>
            <a:t> </a:t>
          </a:r>
          <a:r>
            <a:rPr lang="ru-RU" dirty="0" smtClean="0"/>
            <a:t>вознаграждением за предоставленный клиенту заем (купонными выплатами)</a:t>
          </a:r>
        </a:p>
        <a:p>
          <a:r>
            <a:rPr lang="ru-RU" dirty="0" smtClean="0"/>
            <a:t>-разницей между ценой погашения и приобретения бумаги. </a:t>
          </a:r>
          <a:endParaRPr lang="ru-RU" sz="2400" dirty="0"/>
        </a:p>
      </dgm:t>
    </dgm:pt>
    <dgm:pt modelId="{9A1D520C-04E0-4D57-96C1-AB03581865CA}" type="parTrans" cxnId="{FE789EB1-2A3B-494C-9820-B2BF5111CBE2}">
      <dgm:prSet/>
      <dgm:spPr/>
      <dgm:t>
        <a:bodyPr/>
        <a:lstStyle/>
        <a:p>
          <a:endParaRPr lang="ru-RU"/>
        </a:p>
      </dgm:t>
    </dgm:pt>
    <dgm:pt modelId="{681ED708-FAF7-4520-A498-63A55744A599}" type="sibTrans" cxnId="{FE789EB1-2A3B-494C-9820-B2BF5111CBE2}">
      <dgm:prSet/>
      <dgm:spPr/>
      <dgm:t>
        <a:bodyPr/>
        <a:lstStyle/>
        <a:p>
          <a:endParaRPr lang="ru-RU"/>
        </a:p>
      </dgm:t>
    </dgm:pt>
    <mc:AlternateContent xmlns:mc="http://schemas.openxmlformats.org/markup-compatibility/2006" xmlns:a14="http://schemas.microsoft.com/office/drawing/2010/main">
      <mc:Choice Requires="a14">
        <dgm:pt modelId="{53D525A6-1974-4B5D-8B71-C8F09F9EAC6B}">
          <dgm:prSet/>
          <dgm:spPr/>
          <dgm:t>
            <a:bodyPr/>
            <a:lstStyle/>
            <a:p>
              <a:r>
                <a:rPr lang="ru-RU" dirty="0" err="1" smtClean="0"/>
                <a:t>Ррын</a:t>
              </a:r>
              <a:r>
                <a:rPr lang="ru-RU" dirty="0" smtClean="0"/>
                <a:t> = Σ </a:t>
              </a:r>
              <a14:m>
                <m:oMath xmlns:m="http://schemas.openxmlformats.org/officeDocument/2006/math">
                  <m:f>
                    <m:fPr>
                      <m:ctrlPr>
                        <a:rPr lang="ru-RU" i="1">
                          <a:latin typeface="Cambria Math" panose="02040503050406030204" pitchFamily="18" charset="0"/>
                        </a:rPr>
                      </m:ctrlPr>
                    </m:fPr>
                    <m:num>
                      <m:r>
                        <a:rPr lang="ru-RU" i="1">
                          <a:latin typeface="Cambria Math" panose="02040503050406030204" pitchFamily="18" charset="0"/>
                        </a:rPr>
                        <m:t>Купонные выплаты</m:t>
                      </m:r>
                    </m:num>
                    <m:den>
                      <m:r>
                        <a:rPr lang="ru-RU" i="1">
                          <a:latin typeface="Cambria Math" panose="02040503050406030204" pitchFamily="18" charset="0"/>
                        </a:rPr>
                        <m:t>(1+%)</m:t>
                      </m:r>
                    </m:den>
                  </m:f>
                </m:oMath>
              </a14:m>
              <a:r>
                <a:rPr lang="ru-RU" dirty="0"/>
                <a:t>+ </a:t>
              </a:r>
              <a14:m>
                <m:oMath xmlns:m="http://schemas.openxmlformats.org/officeDocument/2006/math">
                  <m:f>
                    <m:fPr>
                      <m:ctrlPr>
                        <a:rPr lang="ru-RU" i="1">
                          <a:latin typeface="Cambria Math" panose="02040503050406030204" pitchFamily="18" charset="0"/>
                        </a:rPr>
                      </m:ctrlPr>
                    </m:fPr>
                    <m:num>
                      <m:r>
                        <a:rPr lang="ru-RU" i="1">
                          <a:latin typeface="Cambria Math" panose="02040503050406030204" pitchFamily="18" charset="0"/>
                        </a:rPr>
                        <m:t>Рном</m:t>
                      </m:r>
                    </m:num>
                    <m:den>
                      <m:r>
                        <a:rPr lang="ru-RU" i="1">
                          <a:latin typeface="Cambria Math" panose="02040503050406030204" pitchFamily="18" charset="0"/>
                        </a:rPr>
                        <m:t>(1+%)</m:t>
                      </m:r>
                    </m:den>
                  </m:f>
                </m:oMath>
              </a14:m>
              <a:endParaRPr lang="ru-RU" dirty="0"/>
            </a:p>
          </dgm:t>
        </dgm:pt>
      </mc:Choice>
      <mc:Fallback xmlns="">
        <dgm:pt modelId="{53D525A6-1974-4B5D-8B71-C8F09F9EAC6B}">
          <dgm:prSet/>
          <dgm:spPr/>
          <dgm:t>
            <a:bodyPr/>
            <a:lstStyle/>
            <a:p>
              <a:r>
                <a:rPr lang="ru-RU" dirty="0" err="1" smtClean="0"/>
                <a:t>Ррын</a:t>
              </a:r>
              <a:r>
                <a:rPr lang="ru-RU" dirty="0" smtClean="0"/>
                <a:t> = Σ </a:t>
              </a:r>
              <a:r>
                <a:rPr lang="ru-RU" i="0"/>
                <a:t>(Купонные выплаты)/((1+%))</a:t>
              </a:r>
              <a:r>
                <a:rPr lang="ru-RU" dirty="0"/>
                <a:t>+ </a:t>
              </a:r>
              <a:r>
                <a:rPr lang="ru-RU" i="0"/>
                <a:t>Рном/((1+%))</a:t>
              </a:r>
              <a:endParaRPr lang="ru-RU" dirty="0"/>
            </a:p>
          </dgm:t>
        </dgm:pt>
      </mc:Fallback>
    </mc:AlternateContent>
    <dgm:pt modelId="{9F01A339-066F-4658-8FDE-5B035CF0D7AE}" type="parTrans" cxnId="{E113134B-6FC2-438B-AEE0-26D8FFC61B9F}">
      <dgm:prSet/>
      <dgm:spPr/>
      <dgm:t>
        <a:bodyPr/>
        <a:lstStyle/>
        <a:p>
          <a:endParaRPr lang="ru-RU"/>
        </a:p>
      </dgm:t>
    </dgm:pt>
    <dgm:pt modelId="{AD3AF3F7-9A3E-4EA5-B5EC-CD672D012982}" type="sibTrans" cxnId="{E113134B-6FC2-438B-AEE0-26D8FFC61B9F}">
      <dgm:prSet/>
      <dgm:spPr/>
      <dgm:t>
        <a:bodyPr/>
        <a:lstStyle/>
        <a:p>
          <a:endParaRPr lang="ru-RU"/>
        </a:p>
      </dgm:t>
    </dgm:pt>
    <dgm:pt modelId="{FF2AE37F-7281-4676-BD42-5B32E15851AC}" type="pres">
      <dgm:prSet presAssocID="{24DD2F4E-3D35-4C17-BB8A-AFEDE520CD44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AC5667F-7870-435B-81E9-91CC6F0B7629}" type="pres">
      <dgm:prSet presAssocID="{70D25C71-D350-4F71-9CD7-75525EA66140}" presName="circle1" presStyleLbl="node1" presStyleIdx="0" presStyleCnt="3"/>
      <dgm:spPr/>
    </dgm:pt>
    <dgm:pt modelId="{E251F239-0DEE-48FF-8D5A-061DB3E2F682}" type="pres">
      <dgm:prSet presAssocID="{70D25C71-D350-4F71-9CD7-75525EA66140}" presName="space" presStyleCnt="0"/>
      <dgm:spPr/>
    </dgm:pt>
    <dgm:pt modelId="{F73CFBA7-3B49-4D48-9756-D1816BD0B5C2}" type="pres">
      <dgm:prSet presAssocID="{70D25C71-D350-4F71-9CD7-75525EA66140}" presName="rect1" presStyleLbl="alignAcc1" presStyleIdx="0" presStyleCnt="3"/>
      <dgm:spPr/>
      <dgm:t>
        <a:bodyPr/>
        <a:lstStyle/>
        <a:p>
          <a:endParaRPr lang="ru-RU"/>
        </a:p>
      </dgm:t>
    </dgm:pt>
    <dgm:pt modelId="{28C4F420-0211-402A-8FCA-B0D1E59D12A1}" type="pres">
      <dgm:prSet presAssocID="{53D525A6-1974-4B5D-8B71-C8F09F9EAC6B}" presName="vertSpace2" presStyleLbl="node1" presStyleIdx="0" presStyleCnt="3"/>
      <dgm:spPr/>
    </dgm:pt>
    <dgm:pt modelId="{7A74404E-8707-404B-8AAC-E1D00C4AF970}" type="pres">
      <dgm:prSet presAssocID="{53D525A6-1974-4B5D-8B71-C8F09F9EAC6B}" presName="circle2" presStyleLbl="node1" presStyleIdx="1" presStyleCnt="3"/>
      <dgm:spPr/>
    </dgm:pt>
    <dgm:pt modelId="{52BDFA81-3BBC-44E2-A968-2174CBA58AC2}" type="pres">
      <dgm:prSet presAssocID="{53D525A6-1974-4B5D-8B71-C8F09F9EAC6B}" presName="rect2" presStyleLbl="alignAcc1" presStyleIdx="1" presStyleCnt="3"/>
      <dgm:spPr/>
      <dgm:t>
        <a:bodyPr/>
        <a:lstStyle/>
        <a:p>
          <a:endParaRPr lang="ru-RU"/>
        </a:p>
      </dgm:t>
    </dgm:pt>
    <dgm:pt modelId="{31F74E8B-31A3-4CA9-BCEE-6E4A74721AF5}" type="pres">
      <dgm:prSet presAssocID="{7F2BD053-2884-419B-B463-6F653706751C}" presName="vertSpace3" presStyleLbl="node1" presStyleIdx="1" presStyleCnt="3"/>
      <dgm:spPr/>
    </dgm:pt>
    <dgm:pt modelId="{8DD516AA-4E28-4DD0-8813-16048C398BA9}" type="pres">
      <dgm:prSet presAssocID="{7F2BD053-2884-419B-B463-6F653706751C}" presName="circle3" presStyleLbl="node1" presStyleIdx="2" presStyleCnt="3"/>
      <dgm:spPr/>
    </dgm:pt>
    <dgm:pt modelId="{656E8A7D-A4C4-43B3-A748-0C00DB70CECC}" type="pres">
      <dgm:prSet presAssocID="{7F2BD053-2884-419B-B463-6F653706751C}" presName="rect3" presStyleLbl="alignAcc1" presStyleIdx="2" presStyleCnt="3" custScaleY="148422" custLinFactNeighborX="424" custLinFactNeighborY="6577"/>
      <dgm:spPr/>
      <dgm:t>
        <a:bodyPr/>
        <a:lstStyle/>
        <a:p>
          <a:endParaRPr lang="ru-RU"/>
        </a:p>
      </dgm:t>
    </dgm:pt>
    <dgm:pt modelId="{5795E4AB-03DD-4D8B-B194-85E86C166950}" type="pres">
      <dgm:prSet presAssocID="{70D25C71-D350-4F71-9CD7-75525EA66140}" presName="rect1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2BE2B4-65BF-490E-A2D6-E20CB18B20FA}" type="pres">
      <dgm:prSet presAssocID="{53D525A6-1974-4B5D-8B71-C8F09F9EAC6B}" presName="rect2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EC90FE-F019-4072-9FB8-26F2E32974E0}" type="pres">
      <dgm:prSet presAssocID="{7F2BD053-2884-419B-B463-6F653706751C}" presName="rect3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81F39AD-FC66-4AFF-A7C4-834EB9451781}" type="presOf" srcId="{53D525A6-1974-4B5D-8B71-C8F09F9EAC6B}" destId="{A32BE2B4-65BF-490E-A2D6-E20CB18B20FA}" srcOrd="1" destOrd="0" presId="urn:microsoft.com/office/officeart/2005/8/layout/target3"/>
    <dgm:cxn modelId="{12F7841A-912E-478C-8124-758EF57A92C2}" type="presOf" srcId="{70D25C71-D350-4F71-9CD7-75525EA66140}" destId="{5795E4AB-03DD-4D8B-B194-85E86C166950}" srcOrd="1" destOrd="0" presId="urn:microsoft.com/office/officeart/2005/8/layout/target3"/>
    <dgm:cxn modelId="{5B8F539E-2D19-44F7-9EE9-CBCE539D5972}" srcId="{24DD2F4E-3D35-4C17-BB8A-AFEDE520CD44}" destId="{70D25C71-D350-4F71-9CD7-75525EA66140}" srcOrd="0" destOrd="0" parTransId="{4DD249E2-8BE2-441D-ABD3-8C46DFDEB792}" sibTransId="{580B5C51-5748-470A-9C26-FEEB48DD9E2A}"/>
    <dgm:cxn modelId="{4E02BEE6-E5EA-4D9A-8D41-0AE4E054EDE3}" type="presOf" srcId="{70D25C71-D350-4F71-9CD7-75525EA66140}" destId="{F73CFBA7-3B49-4D48-9756-D1816BD0B5C2}" srcOrd="0" destOrd="0" presId="urn:microsoft.com/office/officeart/2005/8/layout/target3"/>
    <dgm:cxn modelId="{2545DC86-A65A-4359-A172-37B0915E7D29}" type="presOf" srcId="{24DD2F4E-3D35-4C17-BB8A-AFEDE520CD44}" destId="{FF2AE37F-7281-4676-BD42-5B32E15851AC}" srcOrd="0" destOrd="0" presId="urn:microsoft.com/office/officeart/2005/8/layout/target3"/>
    <dgm:cxn modelId="{7922BA98-75F6-423F-A5F5-C1732A8B9726}" type="presOf" srcId="{7F2BD053-2884-419B-B463-6F653706751C}" destId="{656E8A7D-A4C4-43B3-A748-0C00DB70CECC}" srcOrd="0" destOrd="0" presId="urn:microsoft.com/office/officeart/2005/8/layout/target3"/>
    <dgm:cxn modelId="{66305C3F-6991-4E17-A385-0322C3E407AB}" type="presOf" srcId="{53D525A6-1974-4B5D-8B71-C8F09F9EAC6B}" destId="{52BDFA81-3BBC-44E2-A968-2174CBA58AC2}" srcOrd="0" destOrd="0" presId="urn:microsoft.com/office/officeart/2005/8/layout/target3"/>
    <dgm:cxn modelId="{FE789EB1-2A3B-494C-9820-B2BF5111CBE2}" srcId="{24DD2F4E-3D35-4C17-BB8A-AFEDE520CD44}" destId="{7F2BD053-2884-419B-B463-6F653706751C}" srcOrd="2" destOrd="0" parTransId="{9A1D520C-04E0-4D57-96C1-AB03581865CA}" sibTransId="{681ED708-FAF7-4520-A498-63A55744A599}"/>
    <dgm:cxn modelId="{D57D7B3D-FBD4-46B3-919D-E4F3ECB7FF37}" type="presOf" srcId="{7F2BD053-2884-419B-B463-6F653706751C}" destId="{C5EC90FE-F019-4072-9FB8-26F2E32974E0}" srcOrd="1" destOrd="0" presId="urn:microsoft.com/office/officeart/2005/8/layout/target3"/>
    <dgm:cxn modelId="{E113134B-6FC2-438B-AEE0-26D8FFC61B9F}" srcId="{24DD2F4E-3D35-4C17-BB8A-AFEDE520CD44}" destId="{53D525A6-1974-4B5D-8B71-C8F09F9EAC6B}" srcOrd="1" destOrd="0" parTransId="{9F01A339-066F-4658-8FDE-5B035CF0D7AE}" sibTransId="{AD3AF3F7-9A3E-4EA5-B5EC-CD672D012982}"/>
    <dgm:cxn modelId="{4E77F742-7EDE-41D5-BEC1-283FC7D52CAC}" type="presParOf" srcId="{FF2AE37F-7281-4676-BD42-5B32E15851AC}" destId="{0AC5667F-7870-435B-81E9-91CC6F0B7629}" srcOrd="0" destOrd="0" presId="urn:microsoft.com/office/officeart/2005/8/layout/target3"/>
    <dgm:cxn modelId="{D40328FB-CC43-4C88-A709-17F1424EE188}" type="presParOf" srcId="{FF2AE37F-7281-4676-BD42-5B32E15851AC}" destId="{E251F239-0DEE-48FF-8D5A-061DB3E2F682}" srcOrd="1" destOrd="0" presId="urn:microsoft.com/office/officeart/2005/8/layout/target3"/>
    <dgm:cxn modelId="{541FC44C-DDAF-46EE-805D-AE56FABFE1AC}" type="presParOf" srcId="{FF2AE37F-7281-4676-BD42-5B32E15851AC}" destId="{F73CFBA7-3B49-4D48-9756-D1816BD0B5C2}" srcOrd="2" destOrd="0" presId="urn:microsoft.com/office/officeart/2005/8/layout/target3"/>
    <dgm:cxn modelId="{8B7E2F5B-EBEB-4121-82DD-D3248E5A85E8}" type="presParOf" srcId="{FF2AE37F-7281-4676-BD42-5B32E15851AC}" destId="{28C4F420-0211-402A-8FCA-B0D1E59D12A1}" srcOrd="3" destOrd="0" presId="urn:microsoft.com/office/officeart/2005/8/layout/target3"/>
    <dgm:cxn modelId="{EDB8CD27-468B-4499-BE91-7CBD19FA29A4}" type="presParOf" srcId="{FF2AE37F-7281-4676-BD42-5B32E15851AC}" destId="{7A74404E-8707-404B-8AAC-E1D00C4AF970}" srcOrd="4" destOrd="0" presId="urn:microsoft.com/office/officeart/2005/8/layout/target3"/>
    <dgm:cxn modelId="{6637EC16-8310-488A-B9BE-B40352FC4B43}" type="presParOf" srcId="{FF2AE37F-7281-4676-BD42-5B32E15851AC}" destId="{52BDFA81-3BBC-44E2-A968-2174CBA58AC2}" srcOrd="5" destOrd="0" presId="urn:microsoft.com/office/officeart/2005/8/layout/target3"/>
    <dgm:cxn modelId="{9ED51053-1DB5-43F4-B41A-437818F4A6E1}" type="presParOf" srcId="{FF2AE37F-7281-4676-BD42-5B32E15851AC}" destId="{31F74E8B-31A3-4CA9-BCEE-6E4A74721AF5}" srcOrd="6" destOrd="0" presId="urn:microsoft.com/office/officeart/2005/8/layout/target3"/>
    <dgm:cxn modelId="{B06F2E5C-9119-4BCF-A0F9-91124651BCAF}" type="presParOf" srcId="{FF2AE37F-7281-4676-BD42-5B32E15851AC}" destId="{8DD516AA-4E28-4DD0-8813-16048C398BA9}" srcOrd="7" destOrd="0" presId="urn:microsoft.com/office/officeart/2005/8/layout/target3"/>
    <dgm:cxn modelId="{D26C05A7-E600-4427-9DAD-511B391E8567}" type="presParOf" srcId="{FF2AE37F-7281-4676-BD42-5B32E15851AC}" destId="{656E8A7D-A4C4-43B3-A748-0C00DB70CECC}" srcOrd="8" destOrd="0" presId="urn:microsoft.com/office/officeart/2005/8/layout/target3"/>
    <dgm:cxn modelId="{DDDC992A-ABAF-48BC-8025-2A8982AA2837}" type="presParOf" srcId="{FF2AE37F-7281-4676-BD42-5B32E15851AC}" destId="{5795E4AB-03DD-4D8B-B194-85E86C166950}" srcOrd="9" destOrd="0" presId="urn:microsoft.com/office/officeart/2005/8/layout/target3"/>
    <dgm:cxn modelId="{A7711669-5B7F-4277-AA27-78185E5B4979}" type="presParOf" srcId="{FF2AE37F-7281-4676-BD42-5B32E15851AC}" destId="{A32BE2B4-65BF-490E-A2D6-E20CB18B20FA}" srcOrd="10" destOrd="0" presId="urn:microsoft.com/office/officeart/2005/8/layout/target3"/>
    <dgm:cxn modelId="{F989DAD0-06B5-44C7-B9D3-A9A7DBBCABE2}" type="presParOf" srcId="{FF2AE37F-7281-4676-BD42-5B32E15851AC}" destId="{C5EC90FE-F019-4072-9FB8-26F2E32974E0}" srcOrd="11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4DD2F4E-3D35-4C17-BB8A-AFEDE520CD44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0D25C71-D350-4F71-9CD7-75525EA66140}">
      <dgm:prSet custT="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r>
            <a:rPr lang="ru-RU">
              <a:noFill/>
            </a:rPr>
            <a:t> </a:t>
          </a:r>
        </a:p>
      </dgm:t>
    </dgm:pt>
    <dgm:pt modelId="{4DD249E2-8BE2-441D-ABD3-8C46DFDEB792}" type="parTrans" cxnId="{5B8F539E-2D19-44F7-9EE9-CBCE539D5972}">
      <dgm:prSet/>
      <dgm:spPr/>
      <dgm:t>
        <a:bodyPr/>
        <a:lstStyle/>
        <a:p>
          <a:endParaRPr lang="ru-RU"/>
        </a:p>
      </dgm:t>
    </dgm:pt>
    <dgm:pt modelId="{580B5C51-5748-470A-9C26-FEEB48DD9E2A}" type="sibTrans" cxnId="{5B8F539E-2D19-44F7-9EE9-CBCE539D5972}">
      <dgm:prSet/>
      <dgm:spPr/>
      <dgm:t>
        <a:bodyPr/>
        <a:lstStyle/>
        <a:p>
          <a:endParaRPr lang="ru-RU"/>
        </a:p>
      </dgm:t>
    </dgm:pt>
    <dgm:pt modelId="{7F2BD053-2884-419B-B463-6F653706751C}">
      <dgm:prSet custT="1"/>
      <dgm:spPr/>
      <dgm:t>
        <a:bodyPr/>
        <a:lstStyle/>
        <a:p>
          <a:endParaRPr lang="ru-RU" sz="2000" u="none" dirty="0" smtClean="0"/>
        </a:p>
        <a:p>
          <a:r>
            <a:rPr lang="ru-RU" sz="2000" u="none" dirty="0" smtClean="0"/>
            <a:t>Доходность </a:t>
          </a:r>
          <a:r>
            <a:rPr lang="ru-RU" sz="2000" u="none" dirty="0" smtClean="0"/>
            <a:t>облигации определяется двумя факторами</a:t>
          </a:r>
          <a:r>
            <a:rPr lang="ru-RU" sz="2400" u="none" dirty="0" smtClean="0"/>
            <a:t>:-</a:t>
          </a:r>
          <a:r>
            <a:rPr lang="ru-RU" u="none" dirty="0" smtClean="0"/>
            <a:t> </a:t>
          </a:r>
          <a:r>
            <a:rPr lang="ru-RU" dirty="0" smtClean="0"/>
            <a:t>вознаграждением за предоставленный клиенту заем (купонными выплатами)</a:t>
          </a:r>
        </a:p>
        <a:p>
          <a:r>
            <a:rPr lang="ru-RU" dirty="0" smtClean="0"/>
            <a:t>-разницей между ценой погашения и приобретения бумаги. </a:t>
          </a:r>
          <a:endParaRPr lang="ru-RU" sz="2400" dirty="0"/>
        </a:p>
      </dgm:t>
    </dgm:pt>
    <dgm:pt modelId="{9A1D520C-04E0-4D57-96C1-AB03581865CA}" type="parTrans" cxnId="{FE789EB1-2A3B-494C-9820-B2BF5111CBE2}">
      <dgm:prSet/>
      <dgm:spPr/>
      <dgm:t>
        <a:bodyPr/>
        <a:lstStyle/>
        <a:p>
          <a:endParaRPr lang="ru-RU"/>
        </a:p>
      </dgm:t>
    </dgm:pt>
    <dgm:pt modelId="{681ED708-FAF7-4520-A498-63A55744A599}" type="sibTrans" cxnId="{FE789EB1-2A3B-494C-9820-B2BF5111CBE2}">
      <dgm:prSet/>
      <dgm:spPr/>
      <dgm:t>
        <a:bodyPr/>
        <a:lstStyle/>
        <a:p>
          <a:endParaRPr lang="ru-RU"/>
        </a:p>
      </dgm:t>
    </dgm:pt>
    <dgm:pt modelId="{53D525A6-1974-4B5D-8B71-C8F09F9EAC6B}">
      <dgm:prSet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r>
            <a:rPr lang="ru-RU">
              <a:noFill/>
            </a:rPr>
            <a:t> </a:t>
          </a:r>
        </a:p>
      </dgm:t>
    </dgm:pt>
    <dgm:pt modelId="{9F01A339-066F-4658-8FDE-5B035CF0D7AE}" type="parTrans" cxnId="{E113134B-6FC2-438B-AEE0-26D8FFC61B9F}">
      <dgm:prSet/>
      <dgm:spPr/>
      <dgm:t>
        <a:bodyPr/>
        <a:lstStyle/>
        <a:p>
          <a:endParaRPr lang="ru-RU"/>
        </a:p>
      </dgm:t>
    </dgm:pt>
    <dgm:pt modelId="{AD3AF3F7-9A3E-4EA5-B5EC-CD672D012982}" type="sibTrans" cxnId="{E113134B-6FC2-438B-AEE0-26D8FFC61B9F}">
      <dgm:prSet/>
      <dgm:spPr/>
      <dgm:t>
        <a:bodyPr/>
        <a:lstStyle/>
        <a:p>
          <a:endParaRPr lang="ru-RU"/>
        </a:p>
      </dgm:t>
    </dgm:pt>
    <dgm:pt modelId="{FF2AE37F-7281-4676-BD42-5B32E15851AC}" type="pres">
      <dgm:prSet presAssocID="{24DD2F4E-3D35-4C17-BB8A-AFEDE520CD44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AC5667F-7870-435B-81E9-91CC6F0B7629}" type="pres">
      <dgm:prSet presAssocID="{70D25C71-D350-4F71-9CD7-75525EA66140}" presName="circle1" presStyleLbl="node1" presStyleIdx="0" presStyleCnt="3"/>
      <dgm:spPr/>
    </dgm:pt>
    <dgm:pt modelId="{E251F239-0DEE-48FF-8D5A-061DB3E2F682}" type="pres">
      <dgm:prSet presAssocID="{70D25C71-D350-4F71-9CD7-75525EA66140}" presName="space" presStyleCnt="0"/>
      <dgm:spPr/>
    </dgm:pt>
    <dgm:pt modelId="{F73CFBA7-3B49-4D48-9756-D1816BD0B5C2}" type="pres">
      <dgm:prSet presAssocID="{70D25C71-D350-4F71-9CD7-75525EA66140}" presName="rect1" presStyleLbl="alignAcc1" presStyleIdx="0" presStyleCnt="3"/>
      <dgm:spPr/>
      <dgm:t>
        <a:bodyPr/>
        <a:lstStyle/>
        <a:p>
          <a:endParaRPr lang="ru-RU"/>
        </a:p>
      </dgm:t>
    </dgm:pt>
    <dgm:pt modelId="{28C4F420-0211-402A-8FCA-B0D1E59D12A1}" type="pres">
      <dgm:prSet presAssocID="{53D525A6-1974-4B5D-8B71-C8F09F9EAC6B}" presName="vertSpace2" presStyleLbl="node1" presStyleIdx="0" presStyleCnt="3"/>
      <dgm:spPr/>
    </dgm:pt>
    <dgm:pt modelId="{7A74404E-8707-404B-8AAC-E1D00C4AF970}" type="pres">
      <dgm:prSet presAssocID="{53D525A6-1974-4B5D-8B71-C8F09F9EAC6B}" presName="circle2" presStyleLbl="node1" presStyleIdx="1" presStyleCnt="3"/>
      <dgm:spPr/>
    </dgm:pt>
    <dgm:pt modelId="{52BDFA81-3BBC-44E2-A968-2174CBA58AC2}" type="pres">
      <dgm:prSet presAssocID="{53D525A6-1974-4B5D-8B71-C8F09F9EAC6B}" presName="rect2" presStyleLbl="alignAcc1" presStyleIdx="1" presStyleCnt="3"/>
      <dgm:spPr/>
      <dgm:t>
        <a:bodyPr/>
        <a:lstStyle/>
        <a:p>
          <a:endParaRPr lang="ru-RU"/>
        </a:p>
      </dgm:t>
    </dgm:pt>
    <dgm:pt modelId="{31F74E8B-31A3-4CA9-BCEE-6E4A74721AF5}" type="pres">
      <dgm:prSet presAssocID="{7F2BD053-2884-419B-B463-6F653706751C}" presName="vertSpace3" presStyleLbl="node1" presStyleIdx="1" presStyleCnt="3"/>
      <dgm:spPr/>
    </dgm:pt>
    <dgm:pt modelId="{8DD516AA-4E28-4DD0-8813-16048C398BA9}" type="pres">
      <dgm:prSet presAssocID="{7F2BD053-2884-419B-B463-6F653706751C}" presName="circle3" presStyleLbl="node1" presStyleIdx="2" presStyleCnt="3"/>
      <dgm:spPr/>
    </dgm:pt>
    <dgm:pt modelId="{656E8A7D-A4C4-43B3-A748-0C00DB70CECC}" type="pres">
      <dgm:prSet presAssocID="{7F2BD053-2884-419B-B463-6F653706751C}" presName="rect3" presStyleLbl="alignAcc1" presStyleIdx="2" presStyleCnt="3" custScaleY="148422" custLinFactNeighborX="424" custLinFactNeighborY="6577"/>
      <dgm:spPr/>
      <dgm:t>
        <a:bodyPr/>
        <a:lstStyle/>
        <a:p>
          <a:endParaRPr lang="ru-RU"/>
        </a:p>
      </dgm:t>
    </dgm:pt>
    <dgm:pt modelId="{5795E4AB-03DD-4D8B-B194-85E86C166950}" type="pres">
      <dgm:prSet presAssocID="{70D25C71-D350-4F71-9CD7-75525EA66140}" presName="rect1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2BE2B4-65BF-490E-A2D6-E20CB18B20FA}" type="pres">
      <dgm:prSet presAssocID="{53D525A6-1974-4B5D-8B71-C8F09F9EAC6B}" presName="rect2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EC90FE-F019-4072-9FB8-26F2E32974E0}" type="pres">
      <dgm:prSet presAssocID="{7F2BD053-2884-419B-B463-6F653706751C}" presName="rect3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81F39AD-FC66-4AFF-A7C4-834EB9451781}" type="presOf" srcId="{53D525A6-1974-4B5D-8B71-C8F09F9EAC6B}" destId="{A32BE2B4-65BF-490E-A2D6-E20CB18B20FA}" srcOrd="1" destOrd="0" presId="urn:microsoft.com/office/officeart/2005/8/layout/target3"/>
    <dgm:cxn modelId="{12F7841A-912E-478C-8124-758EF57A92C2}" type="presOf" srcId="{70D25C71-D350-4F71-9CD7-75525EA66140}" destId="{5795E4AB-03DD-4D8B-B194-85E86C166950}" srcOrd="1" destOrd="0" presId="urn:microsoft.com/office/officeart/2005/8/layout/target3"/>
    <dgm:cxn modelId="{5B8F539E-2D19-44F7-9EE9-CBCE539D5972}" srcId="{24DD2F4E-3D35-4C17-BB8A-AFEDE520CD44}" destId="{70D25C71-D350-4F71-9CD7-75525EA66140}" srcOrd="0" destOrd="0" parTransId="{4DD249E2-8BE2-441D-ABD3-8C46DFDEB792}" sibTransId="{580B5C51-5748-470A-9C26-FEEB48DD9E2A}"/>
    <dgm:cxn modelId="{4E02BEE6-E5EA-4D9A-8D41-0AE4E054EDE3}" type="presOf" srcId="{70D25C71-D350-4F71-9CD7-75525EA66140}" destId="{F73CFBA7-3B49-4D48-9756-D1816BD0B5C2}" srcOrd="0" destOrd="0" presId="urn:microsoft.com/office/officeart/2005/8/layout/target3"/>
    <dgm:cxn modelId="{2545DC86-A65A-4359-A172-37B0915E7D29}" type="presOf" srcId="{24DD2F4E-3D35-4C17-BB8A-AFEDE520CD44}" destId="{FF2AE37F-7281-4676-BD42-5B32E15851AC}" srcOrd="0" destOrd="0" presId="urn:microsoft.com/office/officeart/2005/8/layout/target3"/>
    <dgm:cxn modelId="{7922BA98-75F6-423F-A5F5-C1732A8B9726}" type="presOf" srcId="{7F2BD053-2884-419B-B463-6F653706751C}" destId="{656E8A7D-A4C4-43B3-A748-0C00DB70CECC}" srcOrd="0" destOrd="0" presId="urn:microsoft.com/office/officeart/2005/8/layout/target3"/>
    <dgm:cxn modelId="{66305C3F-6991-4E17-A385-0322C3E407AB}" type="presOf" srcId="{53D525A6-1974-4B5D-8B71-C8F09F9EAC6B}" destId="{52BDFA81-3BBC-44E2-A968-2174CBA58AC2}" srcOrd="0" destOrd="0" presId="urn:microsoft.com/office/officeart/2005/8/layout/target3"/>
    <dgm:cxn modelId="{FE789EB1-2A3B-494C-9820-B2BF5111CBE2}" srcId="{24DD2F4E-3D35-4C17-BB8A-AFEDE520CD44}" destId="{7F2BD053-2884-419B-B463-6F653706751C}" srcOrd="2" destOrd="0" parTransId="{9A1D520C-04E0-4D57-96C1-AB03581865CA}" sibTransId="{681ED708-FAF7-4520-A498-63A55744A599}"/>
    <dgm:cxn modelId="{D57D7B3D-FBD4-46B3-919D-E4F3ECB7FF37}" type="presOf" srcId="{7F2BD053-2884-419B-B463-6F653706751C}" destId="{C5EC90FE-F019-4072-9FB8-26F2E32974E0}" srcOrd="1" destOrd="0" presId="urn:microsoft.com/office/officeart/2005/8/layout/target3"/>
    <dgm:cxn modelId="{E113134B-6FC2-438B-AEE0-26D8FFC61B9F}" srcId="{24DD2F4E-3D35-4C17-BB8A-AFEDE520CD44}" destId="{53D525A6-1974-4B5D-8B71-C8F09F9EAC6B}" srcOrd="1" destOrd="0" parTransId="{9F01A339-066F-4658-8FDE-5B035CF0D7AE}" sibTransId="{AD3AF3F7-9A3E-4EA5-B5EC-CD672D012982}"/>
    <dgm:cxn modelId="{4E77F742-7EDE-41D5-BEC1-283FC7D52CAC}" type="presParOf" srcId="{FF2AE37F-7281-4676-BD42-5B32E15851AC}" destId="{0AC5667F-7870-435B-81E9-91CC6F0B7629}" srcOrd="0" destOrd="0" presId="urn:microsoft.com/office/officeart/2005/8/layout/target3"/>
    <dgm:cxn modelId="{D40328FB-CC43-4C88-A709-17F1424EE188}" type="presParOf" srcId="{FF2AE37F-7281-4676-BD42-5B32E15851AC}" destId="{E251F239-0DEE-48FF-8D5A-061DB3E2F682}" srcOrd="1" destOrd="0" presId="urn:microsoft.com/office/officeart/2005/8/layout/target3"/>
    <dgm:cxn modelId="{541FC44C-DDAF-46EE-805D-AE56FABFE1AC}" type="presParOf" srcId="{FF2AE37F-7281-4676-BD42-5B32E15851AC}" destId="{F73CFBA7-3B49-4D48-9756-D1816BD0B5C2}" srcOrd="2" destOrd="0" presId="urn:microsoft.com/office/officeart/2005/8/layout/target3"/>
    <dgm:cxn modelId="{8B7E2F5B-EBEB-4121-82DD-D3248E5A85E8}" type="presParOf" srcId="{FF2AE37F-7281-4676-BD42-5B32E15851AC}" destId="{28C4F420-0211-402A-8FCA-B0D1E59D12A1}" srcOrd="3" destOrd="0" presId="urn:microsoft.com/office/officeart/2005/8/layout/target3"/>
    <dgm:cxn modelId="{EDB8CD27-468B-4499-BE91-7CBD19FA29A4}" type="presParOf" srcId="{FF2AE37F-7281-4676-BD42-5B32E15851AC}" destId="{7A74404E-8707-404B-8AAC-E1D00C4AF970}" srcOrd="4" destOrd="0" presId="urn:microsoft.com/office/officeart/2005/8/layout/target3"/>
    <dgm:cxn modelId="{6637EC16-8310-488A-B9BE-B40352FC4B43}" type="presParOf" srcId="{FF2AE37F-7281-4676-BD42-5B32E15851AC}" destId="{52BDFA81-3BBC-44E2-A968-2174CBA58AC2}" srcOrd="5" destOrd="0" presId="urn:microsoft.com/office/officeart/2005/8/layout/target3"/>
    <dgm:cxn modelId="{9ED51053-1DB5-43F4-B41A-437818F4A6E1}" type="presParOf" srcId="{FF2AE37F-7281-4676-BD42-5B32E15851AC}" destId="{31F74E8B-31A3-4CA9-BCEE-6E4A74721AF5}" srcOrd="6" destOrd="0" presId="urn:microsoft.com/office/officeart/2005/8/layout/target3"/>
    <dgm:cxn modelId="{B06F2E5C-9119-4BCF-A0F9-91124651BCAF}" type="presParOf" srcId="{FF2AE37F-7281-4676-BD42-5B32E15851AC}" destId="{8DD516AA-4E28-4DD0-8813-16048C398BA9}" srcOrd="7" destOrd="0" presId="urn:microsoft.com/office/officeart/2005/8/layout/target3"/>
    <dgm:cxn modelId="{D26C05A7-E600-4427-9DAD-511B391E8567}" type="presParOf" srcId="{FF2AE37F-7281-4676-BD42-5B32E15851AC}" destId="{656E8A7D-A4C4-43B3-A748-0C00DB70CECC}" srcOrd="8" destOrd="0" presId="urn:microsoft.com/office/officeart/2005/8/layout/target3"/>
    <dgm:cxn modelId="{DDDC992A-ABAF-48BC-8025-2A8982AA2837}" type="presParOf" srcId="{FF2AE37F-7281-4676-BD42-5B32E15851AC}" destId="{5795E4AB-03DD-4D8B-B194-85E86C166950}" srcOrd="9" destOrd="0" presId="urn:microsoft.com/office/officeart/2005/8/layout/target3"/>
    <dgm:cxn modelId="{A7711669-5B7F-4277-AA27-78185E5B4979}" type="presParOf" srcId="{FF2AE37F-7281-4676-BD42-5B32E15851AC}" destId="{A32BE2B4-65BF-490E-A2D6-E20CB18B20FA}" srcOrd="10" destOrd="0" presId="urn:microsoft.com/office/officeart/2005/8/layout/target3"/>
    <dgm:cxn modelId="{F989DAD0-06B5-44C7-B9D3-A9A7DBBCABE2}" type="presParOf" srcId="{FF2AE37F-7281-4676-BD42-5B32E15851AC}" destId="{C5EC90FE-F019-4072-9FB8-26F2E32974E0}" srcOrd="11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BFD85C-40D8-46C6-9B44-A7F2C44C9F03}">
      <dsp:nvSpPr>
        <dsp:cNvPr id="0" name=""/>
        <dsp:cNvSpPr/>
      </dsp:nvSpPr>
      <dsp:spPr>
        <a:xfrm>
          <a:off x="930172" y="0"/>
          <a:ext cx="5256583" cy="5256583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3BC66F-8963-480E-9FA9-BD4C9283C0B8}">
      <dsp:nvSpPr>
        <dsp:cNvPr id="0" name=""/>
        <dsp:cNvSpPr/>
      </dsp:nvSpPr>
      <dsp:spPr>
        <a:xfrm>
          <a:off x="3267115" y="526171"/>
          <a:ext cx="3999476" cy="74742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Наличные деньги</a:t>
          </a:r>
          <a:endParaRPr lang="ru-RU" sz="2000" b="1" kern="1200" dirty="0"/>
        </a:p>
      </dsp:txBody>
      <dsp:txXfrm>
        <a:off x="3303601" y="562657"/>
        <a:ext cx="3926504" cy="674448"/>
      </dsp:txXfrm>
    </dsp:sp>
    <dsp:sp modelId="{6FCA5137-CAA6-4A0A-BB47-8FB9467215B2}">
      <dsp:nvSpPr>
        <dsp:cNvPr id="0" name=""/>
        <dsp:cNvSpPr/>
      </dsp:nvSpPr>
      <dsp:spPr>
        <a:xfrm>
          <a:off x="3267952" y="1367019"/>
          <a:ext cx="3997802" cy="74742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Сберегательные счета</a:t>
          </a:r>
        </a:p>
      </dsp:txBody>
      <dsp:txXfrm>
        <a:off x="3304438" y="1403505"/>
        <a:ext cx="3924830" cy="674448"/>
      </dsp:txXfrm>
    </dsp:sp>
    <dsp:sp modelId="{51EC2F49-9491-40E6-8927-DB8FAE23FEFE}">
      <dsp:nvSpPr>
        <dsp:cNvPr id="0" name=""/>
        <dsp:cNvSpPr/>
      </dsp:nvSpPr>
      <dsp:spPr>
        <a:xfrm>
          <a:off x="3234280" y="2207867"/>
          <a:ext cx="4065146" cy="74742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Депозиты</a:t>
          </a:r>
          <a:endParaRPr lang="ru-RU" sz="2000" b="1" kern="1200" dirty="0"/>
        </a:p>
      </dsp:txBody>
      <dsp:txXfrm>
        <a:off x="3270766" y="2244353"/>
        <a:ext cx="3992174" cy="674448"/>
      </dsp:txXfrm>
    </dsp:sp>
    <dsp:sp modelId="{DE013FD9-A2D3-4670-9ED4-58C3F5BDC67A}">
      <dsp:nvSpPr>
        <dsp:cNvPr id="0" name=""/>
        <dsp:cNvSpPr/>
      </dsp:nvSpPr>
      <dsp:spPr>
        <a:xfrm>
          <a:off x="3250561" y="3048715"/>
          <a:ext cx="4032585" cy="74742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baseline="0" dirty="0" smtClean="0"/>
            <a:t> Инвестиции</a:t>
          </a:r>
          <a:endParaRPr lang="ru-RU" sz="2000" b="1" kern="1200" dirty="0"/>
        </a:p>
      </dsp:txBody>
      <dsp:txXfrm>
        <a:off x="3287047" y="3085201"/>
        <a:ext cx="3959613" cy="674448"/>
      </dsp:txXfrm>
    </dsp:sp>
    <dsp:sp modelId="{477BE9FD-4FAA-4327-A6DD-B7C0D7A24EC0}">
      <dsp:nvSpPr>
        <dsp:cNvPr id="0" name=""/>
        <dsp:cNvSpPr/>
      </dsp:nvSpPr>
      <dsp:spPr>
        <a:xfrm>
          <a:off x="3250561" y="3889563"/>
          <a:ext cx="4032585" cy="74742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Пенсионные накопления</a:t>
          </a:r>
          <a:endParaRPr lang="ru-RU" sz="2000" b="1" kern="1200" dirty="0"/>
        </a:p>
      </dsp:txBody>
      <dsp:txXfrm>
        <a:off x="3287047" y="3926049"/>
        <a:ext cx="3959613" cy="67444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BDA8E9-7831-4C66-BBD2-836D7154CA69}">
      <dsp:nvSpPr>
        <dsp:cNvPr id="0" name=""/>
        <dsp:cNvSpPr/>
      </dsp:nvSpPr>
      <dsp:spPr>
        <a:xfrm rot="5400000">
          <a:off x="5054646" y="-1853049"/>
          <a:ext cx="1636485" cy="534258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/>
            <a:t>Установление конкретной цели и включение ее в финансовый план помогает сделать накопление запаса обязательным пунктом расходов</a:t>
          </a:r>
          <a:endParaRPr lang="ru-RU" sz="18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 rot="-5400000">
        <a:off x="3201598" y="79886"/>
        <a:ext cx="5262696" cy="1476711"/>
      </dsp:txXfrm>
    </dsp:sp>
    <dsp:sp modelId="{1C01E749-5574-4808-A9FC-29CC8BAE872A}">
      <dsp:nvSpPr>
        <dsp:cNvPr id="0" name=""/>
        <dsp:cNvSpPr/>
      </dsp:nvSpPr>
      <dsp:spPr>
        <a:xfrm>
          <a:off x="58567" y="2624"/>
          <a:ext cx="3086121" cy="173227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1" kern="1200" dirty="0" err="1" smtClean="0"/>
            <a:t>Приоритезация</a:t>
          </a:r>
          <a:r>
            <a:rPr lang="ru-RU" sz="2400" b="1" i="1" kern="1200" dirty="0" smtClean="0"/>
            <a:t> сбережений</a:t>
          </a:r>
          <a:endParaRPr lang="ru-RU" sz="2400" b="1" i="1" kern="1200" dirty="0"/>
        </a:p>
      </dsp:txBody>
      <dsp:txXfrm>
        <a:off x="143130" y="87187"/>
        <a:ext cx="2916995" cy="1563147"/>
      </dsp:txXfrm>
    </dsp:sp>
    <dsp:sp modelId="{5E207853-9036-4742-8368-5A221D0E974B}">
      <dsp:nvSpPr>
        <dsp:cNvPr id="0" name=""/>
        <dsp:cNvSpPr/>
      </dsp:nvSpPr>
      <dsp:spPr>
        <a:xfrm rot="5400000">
          <a:off x="5081625" y="-13134"/>
          <a:ext cx="1612566" cy="536930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rPr>
            <a:t>Планирование позволяет выявить излишки денежных средств и случайные траты, которые можно перенаправить на сбережения</a:t>
          </a:r>
          <a:endParaRPr lang="ru-RU" sz="1800" b="1" kern="1200" dirty="0">
            <a:latin typeface="+mn-lt"/>
            <a:ea typeface="Verdana" pitchFamily="34" charset="0"/>
            <a:cs typeface="Verdana" pitchFamily="34" charset="0"/>
          </a:endParaRPr>
        </a:p>
      </dsp:txBody>
      <dsp:txXfrm rot="-5400000">
        <a:off x="3203258" y="1943953"/>
        <a:ext cx="5290583" cy="1455128"/>
      </dsp:txXfrm>
    </dsp:sp>
    <dsp:sp modelId="{D7950679-C8D6-4096-85D2-23846384D591}">
      <dsp:nvSpPr>
        <dsp:cNvPr id="0" name=""/>
        <dsp:cNvSpPr/>
      </dsp:nvSpPr>
      <dsp:spPr>
        <a:xfrm>
          <a:off x="58567" y="1821511"/>
          <a:ext cx="3086121" cy="173227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1" kern="1200" dirty="0" smtClean="0"/>
            <a:t>Идентификация излишков</a:t>
          </a:r>
          <a:endParaRPr lang="ru-RU" sz="2400" b="1" i="0" kern="1200" dirty="0"/>
        </a:p>
      </dsp:txBody>
      <dsp:txXfrm>
        <a:off x="143130" y="1906074"/>
        <a:ext cx="2916995" cy="1563147"/>
      </dsp:txXfrm>
    </dsp:sp>
    <dsp:sp modelId="{25C25A89-143F-41F6-9B13-EFBC6AD96D19}">
      <dsp:nvSpPr>
        <dsp:cNvPr id="0" name=""/>
        <dsp:cNvSpPr/>
      </dsp:nvSpPr>
      <dsp:spPr>
        <a:xfrm rot="5400000">
          <a:off x="5097045" y="1788179"/>
          <a:ext cx="1527005" cy="531833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rPr>
            <a:t>Обязательные платежи включаются в план, что позволяет освободить больше средств для сбережений уже после выполнения финансовых обязательств</a:t>
          </a:r>
          <a:endParaRPr lang="ru-RU" sz="1800" b="1" kern="1200" dirty="0">
            <a:latin typeface="+mn-lt"/>
            <a:ea typeface="Verdana" pitchFamily="34" charset="0"/>
            <a:cs typeface="Verdana" pitchFamily="34" charset="0"/>
          </a:endParaRPr>
        </a:p>
      </dsp:txBody>
      <dsp:txXfrm rot="-5400000">
        <a:off x="3201381" y="3758385"/>
        <a:ext cx="5243791" cy="1377921"/>
      </dsp:txXfrm>
    </dsp:sp>
    <dsp:sp modelId="{B81BA971-9CAF-459D-983F-C87EF76537AD}">
      <dsp:nvSpPr>
        <dsp:cNvPr id="0" name=""/>
        <dsp:cNvSpPr/>
      </dsp:nvSpPr>
      <dsp:spPr>
        <a:xfrm>
          <a:off x="58567" y="3640398"/>
          <a:ext cx="3086121" cy="173227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0" kern="1200" dirty="0" smtClean="0"/>
            <a:t> </a:t>
          </a:r>
          <a:r>
            <a:rPr lang="ru-RU" sz="2400" b="1" i="1" kern="1200" dirty="0" smtClean="0"/>
            <a:t>Управление долгами</a:t>
          </a:r>
          <a:r>
            <a:rPr lang="ru-RU" sz="2400" b="1" kern="1200" dirty="0" smtClean="0"/>
            <a:t> </a:t>
          </a:r>
          <a:endParaRPr lang="ru-RU" sz="2000" b="1" i="0" kern="1200" dirty="0"/>
        </a:p>
      </dsp:txBody>
      <dsp:txXfrm>
        <a:off x="143130" y="3724961"/>
        <a:ext cx="2916995" cy="156314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33319F-C9FB-4F87-9692-D35C53099CF7}">
      <dsp:nvSpPr>
        <dsp:cNvPr id="0" name=""/>
        <dsp:cNvSpPr/>
      </dsp:nvSpPr>
      <dsp:spPr>
        <a:xfrm>
          <a:off x="1378494" y="0"/>
          <a:ext cx="5472610" cy="4968551"/>
        </a:xfrm>
        <a:prstGeom prst="diamond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37FF65-EC0A-4070-A8AC-9DC16E4470EF}">
      <dsp:nvSpPr>
        <dsp:cNvPr id="0" name=""/>
        <dsp:cNvSpPr/>
      </dsp:nvSpPr>
      <dsp:spPr>
        <a:xfrm>
          <a:off x="2102536" y="472012"/>
          <a:ext cx="1937734" cy="19377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u="none" kern="1200" dirty="0" smtClean="0"/>
            <a:t>Срок</a:t>
          </a:r>
          <a:endParaRPr lang="ru-RU" sz="2000" b="1" u="none" kern="1200" dirty="0"/>
        </a:p>
      </dsp:txBody>
      <dsp:txXfrm>
        <a:off x="2197128" y="566604"/>
        <a:ext cx="1748550" cy="1748550"/>
      </dsp:txXfrm>
    </dsp:sp>
    <dsp:sp modelId="{6D96A57E-F47A-49BB-9AE3-C729F5743E3B}">
      <dsp:nvSpPr>
        <dsp:cNvPr id="0" name=""/>
        <dsp:cNvSpPr/>
      </dsp:nvSpPr>
      <dsp:spPr>
        <a:xfrm>
          <a:off x="4189328" y="472012"/>
          <a:ext cx="1937734" cy="19377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Процентная ставка</a:t>
          </a:r>
          <a:endParaRPr lang="ru-RU" sz="2000" b="1" kern="1200" dirty="0"/>
        </a:p>
      </dsp:txBody>
      <dsp:txXfrm>
        <a:off x="4283920" y="566604"/>
        <a:ext cx="1748550" cy="1748550"/>
      </dsp:txXfrm>
    </dsp:sp>
    <dsp:sp modelId="{4060BE83-322A-4475-80D7-48D01DD2688D}">
      <dsp:nvSpPr>
        <dsp:cNvPr id="0" name=""/>
        <dsp:cNvSpPr/>
      </dsp:nvSpPr>
      <dsp:spPr>
        <a:xfrm>
          <a:off x="2102536" y="2558803"/>
          <a:ext cx="1937734" cy="19377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Валюта вклада</a:t>
          </a:r>
          <a:endParaRPr lang="ru-RU" sz="2000" b="1" kern="1200" dirty="0"/>
        </a:p>
      </dsp:txBody>
      <dsp:txXfrm>
        <a:off x="2197128" y="2653395"/>
        <a:ext cx="1748550" cy="1748550"/>
      </dsp:txXfrm>
    </dsp:sp>
    <dsp:sp modelId="{F8C3B81E-97A4-4E0B-A37E-161764BFC8EF}">
      <dsp:nvSpPr>
        <dsp:cNvPr id="0" name=""/>
        <dsp:cNvSpPr/>
      </dsp:nvSpPr>
      <dsp:spPr>
        <a:xfrm>
          <a:off x="4189328" y="2558803"/>
          <a:ext cx="1937734" cy="19377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Возможности изменения</a:t>
          </a:r>
          <a:endParaRPr lang="ru-RU" sz="2000" b="1" kern="1200" dirty="0"/>
        </a:p>
      </dsp:txBody>
      <dsp:txXfrm>
        <a:off x="4283920" y="2653395"/>
        <a:ext cx="1748550" cy="174855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238BC4-BA6F-4116-9504-66D90C8405EA}">
      <dsp:nvSpPr>
        <dsp:cNvPr id="0" name=""/>
        <dsp:cNvSpPr/>
      </dsp:nvSpPr>
      <dsp:spPr>
        <a:xfrm rot="10800000">
          <a:off x="1572976" y="10622"/>
          <a:ext cx="5472684" cy="76524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3109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До востребования</a:t>
          </a:r>
          <a:endParaRPr lang="ru-RU" sz="1800" b="1" kern="1200" dirty="0"/>
        </a:p>
      </dsp:txBody>
      <dsp:txXfrm rot="10800000">
        <a:off x="1764287" y="10622"/>
        <a:ext cx="5281373" cy="765244"/>
      </dsp:txXfrm>
    </dsp:sp>
    <dsp:sp modelId="{21BAB4B3-6667-4842-AF74-3DA1A4B5B915}">
      <dsp:nvSpPr>
        <dsp:cNvPr id="0" name=""/>
        <dsp:cNvSpPr/>
      </dsp:nvSpPr>
      <dsp:spPr>
        <a:xfrm>
          <a:off x="1183939" y="4207"/>
          <a:ext cx="778074" cy="77807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5D196CE-AD84-479D-A30A-CD55794BCA2F}">
      <dsp:nvSpPr>
        <dsp:cNvPr id="0" name=""/>
        <dsp:cNvSpPr/>
      </dsp:nvSpPr>
      <dsp:spPr>
        <a:xfrm rot="10800000">
          <a:off x="1572976" y="1014543"/>
          <a:ext cx="5472684" cy="77807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3109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Срочные</a:t>
          </a:r>
          <a:endParaRPr lang="ru-RU" sz="1800" b="1" kern="1200" dirty="0"/>
        </a:p>
      </dsp:txBody>
      <dsp:txXfrm rot="10800000">
        <a:off x="1767494" y="1014543"/>
        <a:ext cx="5278166" cy="778074"/>
      </dsp:txXfrm>
    </dsp:sp>
    <dsp:sp modelId="{E2EBFF1F-125E-4B85-B583-47ADE8C905DD}">
      <dsp:nvSpPr>
        <dsp:cNvPr id="0" name=""/>
        <dsp:cNvSpPr/>
      </dsp:nvSpPr>
      <dsp:spPr>
        <a:xfrm>
          <a:off x="1183939" y="1014543"/>
          <a:ext cx="778074" cy="77807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33EE01-A646-4C8B-B7CB-43BEAF4E5BE6}">
      <dsp:nvSpPr>
        <dsp:cNvPr id="0" name=""/>
        <dsp:cNvSpPr/>
      </dsp:nvSpPr>
      <dsp:spPr>
        <a:xfrm rot="10800000">
          <a:off x="1586275" y="2042156"/>
          <a:ext cx="5472684" cy="776448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3109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Сберегательные</a:t>
          </a:r>
          <a:endParaRPr lang="ru-RU" sz="1800" b="1" kern="1200" dirty="0"/>
        </a:p>
      </dsp:txBody>
      <dsp:txXfrm rot="10800000">
        <a:off x="1780387" y="2042156"/>
        <a:ext cx="5278572" cy="776448"/>
      </dsp:txXfrm>
    </dsp:sp>
    <dsp:sp modelId="{C9796D50-63B6-42D2-8116-AAD5D6DD2CDD}">
      <dsp:nvSpPr>
        <dsp:cNvPr id="0" name=""/>
        <dsp:cNvSpPr/>
      </dsp:nvSpPr>
      <dsp:spPr>
        <a:xfrm>
          <a:off x="1183939" y="2024879"/>
          <a:ext cx="778074" cy="77807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60A255-87EF-4230-BBC7-FBDC038FC5FA}">
      <dsp:nvSpPr>
        <dsp:cNvPr id="0" name=""/>
        <dsp:cNvSpPr/>
      </dsp:nvSpPr>
      <dsp:spPr>
        <a:xfrm rot="10800000">
          <a:off x="1634216" y="3004107"/>
          <a:ext cx="5472684" cy="844561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3109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Накопительные</a:t>
          </a:r>
          <a:endParaRPr lang="ru-RU" sz="1800" b="1" kern="1200" dirty="0"/>
        </a:p>
      </dsp:txBody>
      <dsp:txXfrm rot="10800000">
        <a:off x="1845356" y="3004107"/>
        <a:ext cx="5261544" cy="844561"/>
      </dsp:txXfrm>
    </dsp:sp>
    <dsp:sp modelId="{03E0AF5A-496B-4D7A-A882-C17CAE4CEB20}">
      <dsp:nvSpPr>
        <dsp:cNvPr id="0" name=""/>
        <dsp:cNvSpPr/>
      </dsp:nvSpPr>
      <dsp:spPr>
        <a:xfrm>
          <a:off x="1183939" y="3068458"/>
          <a:ext cx="778074" cy="77807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B4812D8-B908-4DE3-BD9C-7D0C81CABC68}">
      <dsp:nvSpPr>
        <dsp:cNvPr id="0" name=""/>
        <dsp:cNvSpPr/>
      </dsp:nvSpPr>
      <dsp:spPr>
        <a:xfrm rot="10800000">
          <a:off x="1572976" y="4112037"/>
          <a:ext cx="5472684" cy="77807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3109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Расчетные</a:t>
          </a:r>
          <a:endParaRPr lang="ru-RU" sz="1800" b="1" kern="1200" dirty="0"/>
        </a:p>
      </dsp:txBody>
      <dsp:txXfrm rot="10800000">
        <a:off x="1767494" y="4112037"/>
        <a:ext cx="5278166" cy="778074"/>
      </dsp:txXfrm>
    </dsp:sp>
    <dsp:sp modelId="{24796298-B1B6-46DC-A859-AA10688ED845}">
      <dsp:nvSpPr>
        <dsp:cNvPr id="0" name=""/>
        <dsp:cNvSpPr/>
      </dsp:nvSpPr>
      <dsp:spPr>
        <a:xfrm>
          <a:off x="1183939" y="4112037"/>
          <a:ext cx="778074" cy="77807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FF6145-ABBC-4446-81AC-FCBFB741666E}">
      <dsp:nvSpPr>
        <dsp:cNvPr id="0" name=""/>
        <dsp:cNvSpPr/>
      </dsp:nvSpPr>
      <dsp:spPr>
        <a:xfrm rot="10800000">
          <a:off x="1572976" y="5122374"/>
          <a:ext cx="5472684" cy="77807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3109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Валютные депозиты</a:t>
          </a:r>
          <a:endParaRPr lang="ru-RU" sz="1800" b="1" kern="1200" dirty="0"/>
        </a:p>
      </dsp:txBody>
      <dsp:txXfrm rot="10800000">
        <a:off x="1767494" y="5122374"/>
        <a:ext cx="5278166" cy="778074"/>
      </dsp:txXfrm>
    </dsp:sp>
    <dsp:sp modelId="{E638E875-F74D-414C-B0A7-C3CEE8F89200}">
      <dsp:nvSpPr>
        <dsp:cNvPr id="0" name=""/>
        <dsp:cNvSpPr/>
      </dsp:nvSpPr>
      <dsp:spPr>
        <a:xfrm>
          <a:off x="1183939" y="5122374"/>
          <a:ext cx="778074" cy="77807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BDA8E9-7831-4C66-BBD2-836D7154CA69}">
      <dsp:nvSpPr>
        <dsp:cNvPr id="0" name=""/>
        <dsp:cNvSpPr/>
      </dsp:nvSpPr>
      <dsp:spPr>
        <a:xfrm rot="5400000">
          <a:off x="5315818" y="-2117105"/>
          <a:ext cx="909641" cy="517776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первичные</a:t>
          </a:r>
          <a:endParaRPr lang="ru-RU" sz="18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вторичные</a:t>
          </a:r>
          <a:endParaRPr lang="ru-RU" sz="18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 rot="-5400000">
        <a:off x="3181756" y="61362"/>
        <a:ext cx="5133362" cy="820831"/>
      </dsp:txXfrm>
    </dsp:sp>
    <dsp:sp modelId="{1C01E749-5574-4808-A9FC-29CC8BAE872A}">
      <dsp:nvSpPr>
        <dsp:cNvPr id="0" name=""/>
        <dsp:cNvSpPr/>
      </dsp:nvSpPr>
      <dsp:spPr>
        <a:xfrm>
          <a:off x="109244" y="1615"/>
          <a:ext cx="3072510" cy="94032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По происхождению </a:t>
          </a:r>
          <a:endParaRPr lang="ru-RU" sz="2400" b="1" kern="1200" dirty="0"/>
        </a:p>
      </dsp:txBody>
      <dsp:txXfrm>
        <a:off x="155147" y="47518"/>
        <a:ext cx="2980704" cy="848520"/>
      </dsp:txXfrm>
    </dsp:sp>
    <dsp:sp modelId="{5E207853-9036-4742-8368-5A221D0E974B}">
      <dsp:nvSpPr>
        <dsp:cNvPr id="0" name=""/>
        <dsp:cNvSpPr/>
      </dsp:nvSpPr>
      <dsp:spPr>
        <a:xfrm rot="5400000">
          <a:off x="5454023" y="-1128018"/>
          <a:ext cx="800375" cy="517776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бумажные</a:t>
          </a:r>
          <a:endParaRPr lang="ru-RU" sz="18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безбумажные</a:t>
          </a:r>
          <a:endParaRPr lang="ru-RU" sz="18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 rot="-5400000">
        <a:off x="3265328" y="1099748"/>
        <a:ext cx="5138696" cy="722233"/>
      </dsp:txXfrm>
    </dsp:sp>
    <dsp:sp modelId="{D7950679-C8D6-4096-85D2-23846384D591}">
      <dsp:nvSpPr>
        <dsp:cNvPr id="0" name=""/>
        <dsp:cNvSpPr/>
      </dsp:nvSpPr>
      <dsp:spPr>
        <a:xfrm>
          <a:off x="109244" y="988957"/>
          <a:ext cx="3072510" cy="94032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По форме</a:t>
          </a:r>
          <a:endParaRPr lang="ru-RU" sz="2400" b="1" kern="1200" dirty="0"/>
        </a:p>
      </dsp:txBody>
      <dsp:txXfrm>
        <a:off x="155147" y="1034860"/>
        <a:ext cx="2980704" cy="848520"/>
      </dsp:txXfrm>
    </dsp:sp>
    <dsp:sp modelId="{25C25A89-143F-41F6-9B13-EFBC6AD96D19}">
      <dsp:nvSpPr>
        <dsp:cNvPr id="0" name=""/>
        <dsp:cNvSpPr/>
      </dsp:nvSpPr>
      <dsp:spPr>
        <a:xfrm rot="5400000">
          <a:off x="5457921" y="-156858"/>
          <a:ext cx="838545" cy="522741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срочные</a:t>
          </a:r>
          <a:endParaRPr lang="ru-RU" sz="18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бессрочные</a:t>
          </a:r>
          <a:endParaRPr lang="ru-RU" sz="18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 rot="-5400000">
        <a:off x="3263484" y="2078513"/>
        <a:ext cx="5186485" cy="756677"/>
      </dsp:txXfrm>
    </dsp:sp>
    <dsp:sp modelId="{B81BA971-9CAF-459D-983F-C87EF76537AD}">
      <dsp:nvSpPr>
        <dsp:cNvPr id="0" name=""/>
        <dsp:cNvSpPr/>
      </dsp:nvSpPr>
      <dsp:spPr>
        <a:xfrm>
          <a:off x="109244" y="1976299"/>
          <a:ext cx="3072510" cy="94032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По срокам </a:t>
          </a:r>
          <a:endParaRPr lang="ru-RU" sz="2400" b="1" kern="1200" dirty="0"/>
        </a:p>
      </dsp:txBody>
      <dsp:txXfrm>
        <a:off x="155147" y="2022202"/>
        <a:ext cx="2980704" cy="848520"/>
      </dsp:txXfrm>
    </dsp:sp>
    <dsp:sp modelId="{2FF62C8C-EEE6-4B50-A126-35C4E75AD66F}">
      <dsp:nvSpPr>
        <dsp:cNvPr id="0" name=""/>
        <dsp:cNvSpPr/>
      </dsp:nvSpPr>
      <dsp:spPr>
        <a:xfrm rot="5400000">
          <a:off x="5463167" y="811929"/>
          <a:ext cx="755773" cy="524375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именные</a:t>
          </a:r>
          <a:endParaRPr lang="ru-RU" sz="18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на предъявителя</a:t>
          </a:r>
          <a:endParaRPr lang="ru-RU" sz="18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ордерные</a:t>
          </a:r>
          <a:endParaRPr lang="ru-RU" sz="18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 rot="-5400000">
        <a:off x="3219178" y="3092812"/>
        <a:ext cx="5206857" cy="681985"/>
      </dsp:txXfrm>
    </dsp:sp>
    <dsp:sp modelId="{94019420-F818-49D4-BA4E-2FE268168A0E}">
      <dsp:nvSpPr>
        <dsp:cNvPr id="0" name=""/>
        <dsp:cNvSpPr/>
      </dsp:nvSpPr>
      <dsp:spPr>
        <a:xfrm>
          <a:off x="109244" y="2963642"/>
          <a:ext cx="3072510" cy="94032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9144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2400" b="1" kern="1200" dirty="0" smtClean="0">
              <a:latin typeface="Constantia" pitchFamily="18" charset="0"/>
              <a:ea typeface="Verdana" pitchFamily="34" charset="0"/>
              <a:cs typeface="Verdana" pitchFamily="34" charset="0"/>
            </a:rPr>
            <a:t>По характеру обращаемости</a:t>
          </a:r>
          <a:endParaRPr lang="ru-RU" sz="2400" b="1" kern="1200" dirty="0">
            <a:latin typeface="Constantia" pitchFamily="18" charset="0"/>
            <a:ea typeface="Verdana" pitchFamily="34" charset="0"/>
            <a:cs typeface="Verdana" pitchFamily="34" charset="0"/>
          </a:endParaRPr>
        </a:p>
      </dsp:txBody>
      <dsp:txXfrm>
        <a:off x="155147" y="3009545"/>
        <a:ext cx="2980704" cy="848520"/>
      </dsp:txXfrm>
    </dsp:sp>
    <dsp:sp modelId="{D68EBA4A-4E2A-4A23-B731-72B3ED1F34BC}">
      <dsp:nvSpPr>
        <dsp:cNvPr id="0" name=""/>
        <dsp:cNvSpPr/>
      </dsp:nvSpPr>
      <dsp:spPr>
        <a:xfrm>
          <a:off x="37225" y="3910870"/>
          <a:ext cx="3072510" cy="94032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По форме вложения средств</a:t>
          </a:r>
          <a:endParaRPr lang="ru-RU" sz="2400" b="1" kern="1200" dirty="0"/>
        </a:p>
      </dsp:txBody>
      <dsp:txXfrm>
        <a:off x="83128" y="3956773"/>
        <a:ext cx="2980704" cy="848520"/>
      </dsp:txXfrm>
    </dsp:sp>
    <dsp:sp modelId="{FF768366-3923-4380-8D3A-269FE38504F5}">
      <dsp:nvSpPr>
        <dsp:cNvPr id="0" name=""/>
        <dsp:cNvSpPr/>
      </dsp:nvSpPr>
      <dsp:spPr>
        <a:xfrm>
          <a:off x="109244" y="4938326"/>
          <a:ext cx="3072510" cy="94032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По принадлежности эмитента</a:t>
          </a:r>
          <a:endParaRPr lang="ru-RU" sz="2400" b="1" kern="1200" dirty="0"/>
        </a:p>
      </dsp:txBody>
      <dsp:txXfrm>
        <a:off x="155147" y="4984229"/>
        <a:ext cx="2980704" cy="84852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C5667F-7870-435B-81E9-91CC6F0B7629}">
      <dsp:nvSpPr>
        <dsp:cNvPr id="0" name=""/>
        <dsp:cNvSpPr/>
      </dsp:nvSpPr>
      <dsp:spPr>
        <a:xfrm>
          <a:off x="0" y="0"/>
          <a:ext cx="4389437" cy="438943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3CFBA7-3B49-4D48-9756-D1816BD0B5C2}">
      <dsp:nvSpPr>
        <dsp:cNvPr id="0" name=""/>
        <dsp:cNvSpPr/>
      </dsp:nvSpPr>
      <dsp:spPr>
        <a:xfrm>
          <a:off x="2194718" y="0"/>
          <a:ext cx="6034881" cy="438943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400" i="1" kern="1200" dirty="0" err="1" smtClean="0"/>
            <a:t>Купонный</a:t>
          </a:r>
          <a:r>
            <a:rPr lang="ru-RU" sz="2400" kern="1200" dirty="0" err="1" smtClean="0"/>
            <a:t>_</a:t>
          </a:r>
          <a:r>
            <a:rPr lang="ru-RU" sz="2400" i="1" kern="1200" dirty="0" err="1" smtClean="0"/>
            <a:t>доход</a:t>
          </a:r>
          <a:r>
            <a:rPr lang="ru-RU" sz="2400" i="1" kern="1200" dirty="0" smtClean="0"/>
            <a:t> </a:t>
          </a:r>
          <a:r>
            <a:rPr lang="ru-RU" sz="2400" i="1" kern="1200" dirty="0"/>
            <a:t>=  </a:t>
          </a:r>
          <a14:m xmlns:a14="http://schemas.microsoft.com/office/drawing/2010/main">
            <m:oMath xmlns:m="http://schemas.openxmlformats.org/officeDocument/2006/math">
              <m:f>
                <m:fPr>
                  <m:ctrlPr>
                    <a:rPr lang="ru-RU" sz="2400" i="1" kern="1200">
                      <a:latin typeface="Cambria Math" panose="02040503050406030204" pitchFamily="18" charset="0"/>
                    </a:rPr>
                  </m:ctrlPr>
                </m:fPr>
                <m:num>
                  <m:r>
                    <a:rPr lang="ru-RU" sz="2400" i="1" kern="1200">
                      <a:latin typeface="Cambria Math" panose="02040503050406030204" pitchFamily="18" charset="0"/>
                    </a:rPr>
                    <m:t>Купонная ставка ∗Рном</m:t>
                  </m:r>
                </m:num>
                <m:den>
                  <m:r>
                    <a:rPr lang="ru-RU" sz="2400" i="1" kern="1200">
                      <a:latin typeface="Cambria Math" panose="02040503050406030204" pitchFamily="18" charset="0"/>
                    </a:rPr>
                    <m:t>100%</m:t>
                  </m:r>
                </m:den>
              </m:f>
            </m:oMath>
          </a14:m>
          <a:r>
            <a:rPr lang="ru-RU" sz="2400" kern="1200" dirty="0"/>
            <a:t>	 </a:t>
          </a:r>
          <a:endParaRPr lang="ru-RU" sz="2400" b="0" i="1" kern="1200" dirty="0">
            <a:latin typeface="+mn-lt"/>
          </a:endParaRPr>
        </a:p>
      </dsp:txBody>
      <dsp:txXfrm>
        <a:off x="2194718" y="0"/>
        <a:ext cx="6034881" cy="1316833"/>
      </dsp:txXfrm>
    </dsp:sp>
    <dsp:sp modelId="{7A74404E-8707-404B-8AAC-E1D00C4AF970}">
      <dsp:nvSpPr>
        <dsp:cNvPr id="0" name=""/>
        <dsp:cNvSpPr/>
      </dsp:nvSpPr>
      <dsp:spPr>
        <a:xfrm>
          <a:off x="768152" y="1316833"/>
          <a:ext cx="2853131" cy="285313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BDFA81-3BBC-44E2-A968-2174CBA58AC2}">
      <dsp:nvSpPr>
        <dsp:cNvPr id="0" name=""/>
        <dsp:cNvSpPr/>
      </dsp:nvSpPr>
      <dsp:spPr>
        <a:xfrm>
          <a:off x="2194718" y="1316833"/>
          <a:ext cx="6034881" cy="285313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kern="1200" dirty="0" err="1" smtClean="0"/>
            <a:t>Ррын</a:t>
          </a:r>
          <a:r>
            <a:rPr lang="ru-RU" sz="3100" kern="1200" dirty="0" smtClean="0"/>
            <a:t> = Σ </a:t>
          </a:r>
          <a14:m xmlns:a14="http://schemas.microsoft.com/office/drawing/2010/main">
            <m:oMath xmlns:m="http://schemas.openxmlformats.org/officeDocument/2006/math">
              <m:f>
                <m:fPr>
                  <m:ctrlPr>
                    <a:rPr lang="ru-RU" sz="3100" i="1" kern="1200">
                      <a:latin typeface="Cambria Math" panose="02040503050406030204" pitchFamily="18" charset="0"/>
                    </a:rPr>
                  </m:ctrlPr>
                </m:fPr>
                <m:num>
                  <m:r>
                    <a:rPr lang="ru-RU" sz="3100" i="1" kern="1200">
                      <a:latin typeface="Cambria Math" panose="02040503050406030204" pitchFamily="18" charset="0"/>
                    </a:rPr>
                    <m:t>Купонные выплаты</m:t>
                  </m:r>
                </m:num>
                <m:den>
                  <m:r>
                    <a:rPr lang="ru-RU" sz="3100" i="1" kern="1200">
                      <a:latin typeface="Cambria Math" panose="02040503050406030204" pitchFamily="18" charset="0"/>
                    </a:rPr>
                    <m:t>(1+%)</m:t>
                  </m:r>
                </m:den>
              </m:f>
            </m:oMath>
          </a14:m>
          <a:r>
            <a:rPr lang="ru-RU" sz="3100" kern="1200" dirty="0"/>
            <a:t>+ </a:t>
          </a:r>
          <a14:m xmlns:a14="http://schemas.microsoft.com/office/drawing/2010/main">
            <m:oMath xmlns:m="http://schemas.openxmlformats.org/officeDocument/2006/math">
              <m:f>
                <m:fPr>
                  <m:ctrlPr>
                    <a:rPr lang="ru-RU" sz="3100" i="1" kern="1200">
                      <a:latin typeface="Cambria Math" panose="02040503050406030204" pitchFamily="18" charset="0"/>
                    </a:rPr>
                  </m:ctrlPr>
                </m:fPr>
                <m:num>
                  <m:r>
                    <a:rPr lang="ru-RU" sz="3100" i="1" kern="1200">
                      <a:latin typeface="Cambria Math" panose="02040503050406030204" pitchFamily="18" charset="0"/>
                    </a:rPr>
                    <m:t>Рном</m:t>
                  </m:r>
                </m:num>
                <m:den>
                  <m:r>
                    <a:rPr lang="ru-RU" sz="3100" i="1" kern="1200">
                      <a:latin typeface="Cambria Math" panose="02040503050406030204" pitchFamily="18" charset="0"/>
                    </a:rPr>
                    <m:t>(1+%)</m:t>
                  </m:r>
                </m:den>
              </m:f>
            </m:oMath>
          </a14:m>
          <a:endParaRPr lang="ru-RU" sz="3100" kern="1200" dirty="0"/>
        </a:p>
      </dsp:txBody>
      <dsp:txXfrm>
        <a:off x="2194718" y="1316833"/>
        <a:ext cx="6034881" cy="1316829"/>
      </dsp:txXfrm>
    </dsp:sp>
    <dsp:sp modelId="{8DD516AA-4E28-4DD0-8813-16048C398BA9}">
      <dsp:nvSpPr>
        <dsp:cNvPr id="0" name=""/>
        <dsp:cNvSpPr/>
      </dsp:nvSpPr>
      <dsp:spPr>
        <a:xfrm>
          <a:off x="1536303" y="2633663"/>
          <a:ext cx="1316829" cy="131682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6E8A7D-A4C4-43B3-A748-0C00DB70CECC}">
      <dsp:nvSpPr>
        <dsp:cNvPr id="0" name=""/>
        <dsp:cNvSpPr/>
      </dsp:nvSpPr>
      <dsp:spPr>
        <a:xfrm>
          <a:off x="2194718" y="2401453"/>
          <a:ext cx="6034881" cy="195446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u="none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u="none" kern="1200" dirty="0" smtClean="0"/>
            <a:t>Доходность облигации определяется двумя факторами</a:t>
          </a:r>
          <a:r>
            <a:rPr lang="ru-RU" sz="2400" u="none" kern="1200" dirty="0" smtClean="0"/>
            <a:t>:-</a:t>
          </a:r>
          <a:r>
            <a:rPr lang="ru-RU" u="none" kern="1200" dirty="0" smtClean="0"/>
            <a:t> </a:t>
          </a:r>
          <a:r>
            <a:rPr lang="ru-RU" kern="1200" dirty="0" smtClean="0"/>
            <a:t>вознаграждением за предоставленный клиенту заем (купонными выплатами)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kern="1200" dirty="0" smtClean="0"/>
            <a:t>-разницей между ценой погашения и приобретения бумаги. </a:t>
          </a:r>
          <a:endParaRPr lang="ru-RU" sz="2400" kern="1200" dirty="0"/>
        </a:p>
      </dsp:txBody>
      <dsp:txXfrm>
        <a:off x="2194718" y="2401453"/>
        <a:ext cx="6034881" cy="19544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29E49A8A-D504-40A5-984B-E6A0175F9D1C}" type="datetimeFigureOut">
              <a:rPr lang="ru-RU"/>
              <a:pPr>
                <a:defRPr/>
              </a:pPr>
              <a:t>06.02.2025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B9E2385F-EA6A-44EE-AF2A-0EC667559C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230696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9E2385F-EA6A-44EE-AF2A-0EC667559C7D}" type="slidenum">
              <a:rPr lang="ru-RU" smtClean="0"/>
              <a:pPr>
                <a:defRPr/>
              </a:pPr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19805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C4DE7C-E94C-4201-B7F6-BC35C3C1C5EE}" type="datetimeFigureOut">
              <a:rPr lang="ru-RU"/>
              <a:pPr>
                <a:defRPr/>
              </a:pPr>
              <a:t>06.02.2025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6E1FC5-5872-413E-AEA8-6941FFB29AF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BB989E-5C16-41CC-8AA3-F1E310B385A1}" type="datetimeFigureOut">
              <a:rPr lang="ru-RU"/>
              <a:pPr>
                <a:defRPr/>
              </a:pPr>
              <a:t>06.02.2025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0B7B2C-BB76-4AB0-9DA3-F64AF08E35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2ACA69-8F31-41DF-90AE-8C9E22982F05}" type="datetimeFigureOut">
              <a:rPr lang="ru-RU"/>
              <a:pPr>
                <a:defRPr/>
              </a:pPr>
              <a:t>06.02.2025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F705CA-5763-4E29-810C-3B8312DE8CF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8AA56B-3A08-4897-ABD0-E83D742DFC08}" type="datetimeFigureOut">
              <a:rPr lang="ru-RU"/>
              <a:pPr>
                <a:defRPr/>
              </a:pPr>
              <a:t>06.02.2025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1E7A8E-385B-40C3-8B2E-AD2164F2BB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9F53BF-1FE8-4277-A7F7-345FCFC9114F}" type="datetimeFigureOut">
              <a:rPr lang="ru-RU"/>
              <a:pPr>
                <a:defRPr/>
              </a:pPr>
              <a:t>06.02.2025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0B20B8-CA70-4A17-AEA9-C74C1E4A08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57FB43-643E-440B-8B00-6CEDB79EB7BD}" type="datetimeFigureOut">
              <a:rPr lang="ru-RU"/>
              <a:pPr>
                <a:defRPr/>
              </a:pPr>
              <a:t>06.02.2025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68C065-9375-404C-A74B-04A8D445A0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76AE9E-E97F-4DA4-A40E-7F2E64B39918}" type="datetimeFigureOut">
              <a:rPr lang="ru-RU"/>
              <a:pPr>
                <a:defRPr/>
              </a:pPr>
              <a:t>06.02.2025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C1A843-8280-4CD9-89A4-4048B86DAD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4D9358-0BB4-4EB4-B1F4-D1F7C3B41FFD}" type="datetimeFigureOut">
              <a:rPr lang="ru-RU"/>
              <a:pPr>
                <a:defRPr/>
              </a:pPr>
              <a:t>06.02.2025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2CFBCD-8F4E-428F-AD24-ECF168F68E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B0D25F-CA9C-4D90-A57E-3854B6814FD4}" type="datetimeFigureOut">
              <a:rPr lang="ru-RU"/>
              <a:pPr>
                <a:defRPr/>
              </a:pPr>
              <a:t>06.02.2025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EBCA27-8B0B-41EE-B59F-2C3E9EFEF05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A123E8-8DF3-4E3D-AF5F-896C65BCA96B}" type="datetimeFigureOut">
              <a:rPr lang="ru-RU"/>
              <a:pPr>
                <a:defRPr/>
              </a:pPr>
              <a:t>06.02.2025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07001B-F727-465D-A471-559A5C453C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6E7017-EC2A-448A-B229-807AA409E3F4}" type="datetimeFigureOut">
              <a:rPr lang="ru-RU"/>
              <a:pPr>
                <a:defRPr/>
              </a:pPr>
              <a:t>06.02.2025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49C46A-358D-4999-86CE-C2C5D60C96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9118FC2-74C5-4063-94B4-151F9F6AB560}" type="datetimeFigureOut">
              <a:rPr lang="ru-RU"/>
              <a:pPr>
                <a:defRPr/>
              </a:pPr>
              <a:t>06.02.2025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7C5EC4F-569F-41B4-8858-B68534BC95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2" r:id="rId1"/>
    <p:sldLayoutId id="2147483791" r:id="rId2"/>
    <p:sldLayoutId id="2147483793" r:id="rId3"/>
    <p:sldLayoutId id="2147483790" r:id="rId4"/>
    <p:sldLayoutId id="2147483789" r:id="rId5"/>
    <p:sldLayoutId id="2147483788" r:id="rId6"/>
    <p:sldLayoutId id="2147483787" r:id="rId7"/>
    <p:sldLayoutId id="2147483786" r:id="rId8"/>
    <p:sldLayoutId id="2147483794" r:id="rId9"/>
    <p:sldLayoutId id="2147483785" r:id="rId10"/>
    <p:sldLayoutId id="2147483784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6.xml"/><Relationship Id="rId3" Type="http://schemas.openxmlformats.org/officeDocument/2006/relationships/diagramLayout" Target="../diagrams/layout6.xml"/><Relationship Id="rId7" Type="http://schemas.openxmlformats.org/officeDocument/2006/relationships/diagramData" Target="../diagrams/data7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10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Relationship Id="rId9" Type="http://schemas.openxmlformats.org/officeDocument/2006/relationships/diagramQuickStyle" Target="../diagrams/quickStyle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 smtClean="0"/>
              <a:t>Тема 7: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1433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2924175"/>
            <a:ext cx="7854950" cy="2057400"/>
          </a:xfrm>
        </p:spPr>
        <p:txBody>
          <a:bodyPr/>
          <a:lstStyle/>
          <a:p>
            <a:pPr marR="0" algn="ctr"/>
            <a:r>
              <a:rPr lang="ru-RU" sz="5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Сбережения и инвестиции</a:t>
            </a:r>
            <a:endParaRPr lang="ru-RU" sz="5400" b="1" dirty="0" smtClean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Вопросы: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48680"/>
            <a:ext cx="8147248" cy="5904656"/>
          </a:xfrm>
        </p:spPr>
        <p:txBody>
          <a:bodyPr>
            <a:normAutofit/>
          </a:bodyPr>
          <a:lstStyle/>
          <a:p>
            <a:pPr marL="0" lvl="0" indent="457200">
              <a:buNone/>
            </a:pPr>
            <a:endParaRPr lang="ru-RU" b="1" i="1" dirty="0" smtClean="0"/>
          </a:p>
          <a:p>
            <a:pPr marL="0" lvl="0" indent="457200">
              <a:buNone/>
            </a:pPr>
            <a:endParaRPr lang="ru-RU" sz="3200" b="1" i="1" dirty="0" smtClean="0"/>
          </a:p>
          <a:p>
            <a:pPr marL="0" lvl="0" indent="457200">
              <a:buNone/>
            </a:pPr>
            <a:endParaRPr lang="ru-RU" sz="3200" b="1" i="1" dirty="0" smtClean="0"/>
          </a:p>
          <a:p>
            <a:pPr marL="342900" lvl="0" indent="-342900">
              <a:spcAft>
                <a:spcPts val="0"/>
              </a:spcAft>
              <a:buFont typeface="+mj-lt"/>
              <a:buAutoNum type="arabicPeriod"/>
            </a:pPr>
            <a:r>
              <a:rPr lang="ru-RU" sz="2800" b="1" i="1" dirty="0">
                <a:latin typeface="+mj-lt"/>
                <a:ea typeface="Times New Roman" panose="02020603050405020304" pitchFamily="18" charset="0"/>
              </a:rPr>
              <a:t>Понятие и классификация сбережений. </a:t>
            </a:r>
            <a:endParaRPr lang="ru-RU" sz="2800" b="1" dirty="0">
              <a:latin typeface="+mj-lt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+mj-lt"/>
              <a:buAutoNum type="arabicPeriod"/>
            </a:pPr>
            <a:r>
              <a:rPr lang="ru-RU" sz="2800" b="1" i="1" dirty="0">
                <a:latin typeface="+mj-lt"/>
                <a:ea typeface="Times New Roman" panose="02020603050405020304" pitchFamily="18" charset="0"/>
              </a:rPr>
              <a:t>Простые и сложные проценты.</a:t>
            </a:r>
            <a:endParaRPr lang="ru-RU" sz="2800" b="1" dirty="0">
              <a:latin typeface="+mj-lt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+mj-lt"/>
              <a:buAutoNum type="arabicPeriod"/>
            </a:pPr>
            <a:r>
              <a:rPr lang="ru-RU" sz="2800" b="1" i="1" dirty="0">
                <a:latin typeface="+mj-lt"/>
                <a:ea typeface="Times New Roman" panose="02020603050405020304" pitchFamily="18" charset="0"/>
              </a:rPr>
              <a:t>Фондовый рынок и ценные бумаги.</a:t>
            </a:r>
            <a:endParaRPr lang="ru-RU" sz="2800" b="1" dirty="0">
              <a:latin typeface="+mj-lt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+mj-lt"/>
              <a:buAutoNum type="arabicPeriod"/>
            </a:pPr>
            <a:r>
              <a:rPr lang="ru-RU" sz="2800" b="1" i="1" dirty="0">
                <a:latin typeface="+mj-lt"/>
                <a:ea typeface="Times New Roman" panose="02020603050405020304" pitchFamily="18" charset="0"/>
              </a:rPr>
              <a:t>Инвестиции и диверсификация портфеля. </a:t>
            </a:r>
            <a:endParaRPr lang="ru-RU" sz="2800" b="1" dirty="0">
              <a:latin typeface="+mj-lt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+mj-lt"/>
              <a:buAutoNum type="arabicPeriod"/>
            </a:pPr>
            <a:r>
              <a:rPr lang="ru-RU" sz="2800" b="1" i="1" dirty="0">
                <a:latin typeface="+mj-lt"/>
                <a:ea typeface="Times New Roman" panose="02020603050405020304" pitchFamily="18" charset="0"/>
              </a:rPr>
              <a:t>Финансовые пирамиды.</a:t>
            </a:r>
            <a:endParaRPr lang="ru-RU" sz="2800" b="1" dirty="0">
              <a:latin typeface="+mj-lt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200" b="1" dirty="0"/>
          </a:p>
          <a:p>
            <a:pPr marL="0" lvl="0" indent="0" algn="just">
              <a:spcAft>
                <a:spcPts val="0"/>
              </a:spcAft>
              <a:buNone/>
              <a:tabLst>
                <a:tab pos="270510" algn="l"/>
              </a:tabLst>
            </a:pPr>
            <a:endParaRPr lang="ru-RU" sz="3200" b="1" i="1" dirty="0" smtClean="0"/>
          </a:p>
          <a:p>
            <a:pPr marL="0" lvl="0" indent="0">
              <a:buNone/>
            </a:pPr>
            <a:endParaRPr lang="ru-RU" b="1" i="1" dirty="0"/>
          </a:p>
          <a:p>
            <a:pPr marL="0" lvl="0" indent="0">
              <a:buNone/>
            </a:pPr>
            <a:endParaRPr lang="ru-RU" sz="1800" dirty="0" smtClean="0">
              <a:latin typeface="Calibri" pitchFamily="34" charset="0"/>
              <a:cs typeface="Times New Roman" pitchFamily="18" charset="0"/>
            </a:endParaRPr>
          </a:p>
          <a:p>
            <a:pPr marL="342900" indent="-342900">
              <a:buFont typeface="Wingdings 2" pitchFamily="18" charset="2"/>
              <a:buNone/>
            </a:pPr>
            <a:endParaRPr lang="ru-RU" dirty="0" smtClean="0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  <a:p>
            <a:pPr marL="0" indent="0" algn="ctr">
              <a:buNone/>
            </a:pPr>
            <a:r>
              <a:rPr lang="ru-RU" sz="7200" i="1" dirty="0" smtClean="0">
                <a:solidFill>
                  <a:srgbClr val="FF0000"/>
                </a:solidFill>
              </a:rPr>
              <a:t>1 вопрос</a:t>
            </a:r>
            <a:endParaRPr lang="ru-RU" sz="72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6915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45549" y="908720"/>
            <a:ext cx="7772400" cy="2418544"/>
          </a:xfrm>
        </p:spPr>
        <p:txBody>
          <a:bodyPr/>
          <a:lstStyle/>
          <a:p>
            <a:pPr algn="ctr"/>
            <a:r>
              <a:rPr lang="ru-RU" sz="2800" dirty="0"/>
              <a:t>Сбережения - часть неизрасходованных денежных доходов населения, которые откладываются с целью накопления определенной суммы для обеспечения своих будущих потребностей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530352" y="3861048"/>
            <a:ext cx="7772400" cy="1509712"/>
          </a:xfrm>
        </p:spPr>
        <p:txBody>
          <a:bodyPr/>
          <a:lstStyle/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Обеспечение запланированных покупок</a:t>
            </a: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Создание финансовой подушки для обеспечения неожиданных расходов.</a:t>
            </a: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0977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6774" y="427503"/>
            <a:ext cx="8229600" cy="89014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 smtClean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3600" b="1" i="1" dirty="0" smtClean="0">
                <a:solidFill>
                  <a:srgbClr val="C00000"/>
                </a:solidFill>
                <a:latin typeface="Verdana" pitchFamily="34" charset="0"/>
              </a:rPr>
              <a:t>Виды сбережений</a:t>
            </a:r>
            <a:endParaRPr lang="ru-RU" sz="3600" i="1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2701" y="1737956"/>
            <a:ext cx="2572872" cy="1285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000" b="1" dirty="0" smtClean="0">
                <a:solidFill>
                  <a:srgbClr val="FFFFFF"/>
                </a:solidFill>
                <a:latin typeface="Verdana" pitchFamily="34" charset="0"/>
              </a:rPr>
              <a:t>обязательность</a:t>
            </a:r>
            <a:endParaRPr lang="ru-RU" sz="2000" b="1" dirty="0">
              <a:solidFill>
                <a:srgbClr val="FFFFFF"/>
              </a:solidFill>
              <a:latin typeface="Verdana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342590" y="1722477"/>
            <a:ext cx="2511780" cy="12858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000" b="1" dirty="0">
                <a:solidFill>
                  <a:srgbClr val="FFFFFF"/>
                </a:solidFill>
                <a:latin typeface="Verdana" pitchFamily="34" charset="0"/>
              </a:rPr>
              <a:t>с</a:t>
            </a:r>
            <a:r>
              <a:rPr lang="ru-RU" sz="2000" b="1" dirty="0" smtClean="0">
                <a:solidFill>
                  <a:srgbClr val="FFFFFF"/>
                </a:solidFill>
                <a:latin typeface="Verdana" pitchFamily="34" charset="0"/>
              </a:rPr>
              <a:t>рок накопления</a:t>
            </a:r>
            <a:endParaRPr lang="ru-RU" sz="2000" b="1" dirty="0">
              <a:solidFill>
                <a:srgbClr val="FFFFFF"/>
              </a:solidFill>
              <a:latin typeface="Verdana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459862" y="1730386"/>
            <a:ext cx="2359295" cy="1285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b="1" dirty="0">
                <a:solidFill>
                  <a:srgbClr val="FFFFFF"/>
                </a:solidFill>
                <a:latin typeface="Verdana" pitchFamily="34" charset="0"/>
              </a:rPr>
              <a:t>ч</a:t>
            </a:r>
            <a:r>
              <a:rPr lang="ru-RU" b="1" dirty="0" smtClean="0">
                <a:solidFill>
                  <a:srgbClr val="FFFFFF"/>
                </a:solidFill>
                <a:latin typeface="Verdana" pitchFamily="34" charset="0"/>
              </a:rPr>
              <a:t>исло участников</a:t>
            </a:r>
            <a:endParaRPr lang="ru-RU" b="1" dirty="0">
              <a:solidFill>
                <a:srgbClr val="FFFFFF"/>
              </a:solidFill>
              <a:latin typeface="Verdana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89715" y="3523986"/>
            <a:ext cx="2535858" cy="2880320"/>
          </a:xfrm>
          <a:prstGeom prst="rect">
            <a:avLst/>
          </a:prstGeom>
          <a:solidFill>
            <a:srgbClr val="CDE5F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chemeClr val="tx1"/>
                </a:solidFill>
              </a:rPr>
              <a:t>Принудительные</a:t>
            </a:r>
          </a:p>
          <a:p>
            <a:endParaRPr lang="ru-RU" b="1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chemeClr val="tx1"/>
                </a:solidFill>
              </a:rPr>
              <a:t>Личные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70513" y="3429000"/>
            <a:ext cx="2509679" cy="2880320"/>
          </a:xfrm>
          <a:prstGeom prst="rect">
            <a:avLst/>
          </a:prstGeom>
          <a:solidFill>
            <a:srgbClr val="CDE5F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dirty="0" smtClean="0">
              <a:solidFill>
                <a:schemeClr val="tx1"/>
              </a:solidFill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dirty="0">
              <a:solidFill>
                <a:schemeClr val="tx1"/>
              </a:solidFill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b="1" dirty="0" smtClean="0">
                <a:solidFill>
                  <a:schemeClr val="tx1"/>
                </a:solidFill>
              </a:rPr>
              <a:t>Краткосрочные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 smtClean="0">
              <a:solidFill>
                <a:schemeClr val="tx1"/>
              </a:solidFill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b="1" dirty="0" smtClean="0">
                <a:solidFill>
                  <a:schemeClr val="tx1"/>
                </a:solidFill>
              </a:rPr>
              <a:t>Долгосрочные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sz="1600" b="1" dirty="0">
              <a:solidFill>
                <a:schemeClr val="tx1"/>
              </a:solidFill>
              <a:latin typeface="+mj-lt"/>
            </a:endParaRP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 flipH="1">
            <a:off x="1296996" y="1237801"/>
            <a:ext cx="1690828" cy="41272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flipH="1">
            <a:off x="3656358" y="1237801"/>
            <a:ext cx="354982" cy="5001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5780193" y="1388262"/>
            <a:ext cx="664015" cy="6993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6532341" y="3429000"/>
            <a:ext cx="2286816" cy="2880320"/>
          </a:xfrm>
          <a:prstGeom prst="rect">
            <a:avLst/>
          </a:prstGeom>
          <a:solidFill>
            <a:srgbClr val="CDE5F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prstClr val="black"/>
                </a:solidFill>
              </a:rPr>
              <a:t>Личные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prstClr val="black"/>
                </a:solidFill>
              </a:rPr>
              <a:t>Коллективные (</a:t>
            </a:r>
            <a:r>
              <a:rPr lang="ru-RU" dirty="0" smtClean="0">
                <a:solidFill>
                  <a:prstClr val="black"/>
                </a:solidFill>
              </a:rPr>
              <a:t>семейные, кооперативные, фонды)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136650"/>
      </p:ext>
    </p:extLst>
  </p:cSld>
  <p:clrMapOvr>
    <a:masterClrMapping/>
  </p:clrMapOvr>
  <p:transition spd="med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9" grpId="0" build="p" animBg="1"/>
      <p:bldP spid="18" grpId="0" animBg="1"/>
      <p:bldP spid="18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6207" y="620688"/>
            <a:ext cx="8229600" cy="347886"/>
          </a:xfrm>
        </p:spPr>
        <p:txBody>
          <a:bodyPr/>
          <a:lstStyle/>
          <a:p>
            <a:pPr algn="ctr"/>
            <a:r>
              <a:rPr lang="ru-RU" sz="4000" b="1" i="1" dirty="0" smtClean="0">
                <a:solidFill>
                  <a:srgbClr val="C00000"/>
                </a:solidFill>
              </a:rPr>
              <a:t>Формы сбережений</a:t>
            </a:r>
            <a:endParaRPr lang="ru-RU" sz="4000" b="1" i="1" dirty="0">
              <a:solidFill>
                <a:srgbClr val="C00000"/>
              </a:solidFill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89128986"/>
              </p:ext>
            </p:extLst>
          </p:nvPr>
        </p:nvGraphicFramePr>
        <p:xfrm>
          <a:off x="457200" y="1340768"/>
          <a:ext cx="8229600" cy="52565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85100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9BFD85C-40D8-46C6-9B44-A7F2C44C9F0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53BC66F-8963-480E-9FA9-BD4C9283C0B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FCA5137-CAA6-4A0A-BB47-8FB9467215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1EC2F49-9491-40E6-8927-DB8FAE23FE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E013FD9-A2D3-4670-9ED4-58C3F5BDC6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77BE9FD-4FAA-4327-A6DD-B7C0D7A24E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692150"/>
            <a:ext cx="8229600" cy="576263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Преимущества</a:t>
            </a:r>
            <a:endParaRPr lang="ru-RU" sz="4400" i="1" dirty="0">
              <a:solidFill>
                <a:srgbClr val="FF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50457272"/>
              </p:ext>
            </p:extLst>
          </p:nvPr>
        </p:nvGraphicFramePr>
        <p:xfrm>
          <a:off x="285720" y="1268414"/>
          <a:ext cx="8572560" cy="5375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3429000" y="5500688"/>
            <a:ext cx="5429250" cy="1019175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41910" tIns="20955" rIns="41910" bIns="20955" spcCol="1270" anchor="ctr"/>
          <a:lstStyle/>
          <a:p>
            <a:pPr marL="182562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b="1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6316789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C01E749-5574-4808-A9FC-29CC8BAE87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8BDA8E9-7831-4C66-BBD2-836D7154CA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7950679-C8D6-4096-85D2-23846384D5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E207853-9036-4742-8368-5A221D0E97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81BA971-9CAF-459D-983F-C87EF76537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5C25A89-143F-41F6-9B13-EFBC6AD96D1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  <a:p>
            <a:pPr marL="0" indent="0" algn="ctr">
              <a:buNone/>
            </a:pPr>
            <a:r>
              <a:rPr lang="ru-RU" sz="7200" i="1" dirty="0" smtClean="0">
                <a:solidFill>
                  <a:srgbClr val="FF0000"/>
                </a:solidFill>
              </a:rPr>
              <a:t>2 вопрос</a:t>
            </a:r>
            <a:endParaRPr lang="ru-RU" sz="72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4032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836712"/>
            <a:ext cx="8579296" cy="5688633"/>
          </a:xfrm>
        </p:spPr>
        <p:txBody>
          <a:bodyPr/>
          <a:lstStyle/>
          <a:p>
            <a:pPr indent="0" algn="ctr">
              <a:lnSpc>
                <a:spcPct val="107000"/>
              </a:lnSpc>
              <a:spcAft>
                <a:spcPts val="0"/>
              </a:spcAft>
              <a:buNone/>
            </a:pPr>
            <a:endParaRPr lang="ru-RU" sz="4000" b="1" dirty="0" smtClean="0">
              <a:solidFill>
                <a:srgbClr val="C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40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Банковский вклад</a:t>
            </a:r>
            <a:r>
              <a:rPr lang="ru-RU" sz="40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</a:t>
            </a:r>
          </a:p>
          <a:p>
            <a:pPr algn="ctr"/>
            <a:endParaRPr lang="ru-RU" b="1" dirty="0" smtClean="0"/>
          </a:p>
          <a:p>
            <a:pPr algn="ctr"/>
            <a:r>
              <a:rPr lang="ru-RU" b="1" dirty="0" smtClean="0"/>
              <a:t>Сумма денежных средств, размещаемых на банковских счетах на определенное время в различных целях</a:t>
            </a:r>
            <a:endParaRPr lang="ru-RU" b="1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19908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491902"/>
          </a:xfrm>
        </p:spPr>
        <p:txBody>
          <a:bodyPr>
            <a:noAutofit/>
          </a:bodyPr>
          <a:lstStyle/>
          <a:p>
            <a:pPr algn="ctr"/>
            <a:r>
              <a:rPr lang="ru-RU" sz="4000" b="1" i="1" dirty="0" smtClean="0">
                <a:solidFill>
                  <a:srgbClr val="C00000"/>
                </a:solidFill>
              </a:rPr>
              <a:t>Признаки классификации вкладов</a:t>
            </a:r>
            <a:endParaRPr lang="ru-RU" sz="4000" b="1" i="1" dirty="0">
              <a:solidFill>
                <a:srgbClr val="C00000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84280082"/>
              </p:ext>
            </p:extLst>
          </p:nvPr>
        </p:nvGraphicFramePr>
        <p:xfrm>
          <a:off x="457200" y="1556792"/>
          <a:ext cx="8229600" cy="49685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79121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B33319F-C9FB-4F87-9692-D35C53099C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D37FF65-EC0A-4070-A8AC-9DC16E4470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D96A57E-F47A-49BB-9AE3-C729F5743E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060BE83-322A-4475-80D7-48D01DD2688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8C3B81E-97A4-4E0B-A37E-161764BFC8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60141000"/>
              </p:ext>
            </p:extLst>
          </p:nvPr>
        </p:nvGraphicFramePr>
        <p:xfrm>
          <a:off x="439205" y="952585"/>
          <a:ext cx="8229600" cy="59046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47886"/>
          </a:xfrm>
        </p:spPr>
        <p:txBody>
          <a:bodyPr/>
          <a:lstStyle/>
          <a:p>
            <a:pPr algn="ctr"/>
            <a:r>
              <a:rPr lang="ru-RU" sz="3200" b="1" i="1" dirty="0" smtClean="0">
                <a:solidFill>
                  <a:srgbClr val="C00000"/>
                </a:solidFill>
              </a:rPr>
              <a:t/>
            </a:r>
            <a:br>
              <a:rPr lang="ru-RU" sz="3200" b="1" i="1" dirty="0" smtClean="0">
                <a:solidFill>
                  <a:srgbClr val="C00000"/>
                </a:solidFill>
              </a:rPr>
            </a:br>
            <a:r>
              <a:rPr lang="ru-RU" sz="3200" b="1" i="1" dirty="0" smtClean="0">
                <a:solidFill>
                  <a:srgbClr val="C00000"/>
                </a:solidFill>
              </a:rPr>
              <a:t>Виды вкладов </a:t>
            </a:r>
            <a:r>
              <a:rPr lang="ru-RU" sz="3200" b="1" dirty="0" smtClean="0">
                <a:solidFill>
                  <a:srgbClr val="04617B"/>
                </a:solidFill>
              </a:rPr>
              <a:t> </a:t>
            </a:r>
            <a:r>
              <a:rPr lang="ru-RU" sz="3200" b="1" dirty="0">
                <a:solidFill>
                  <a:srgbClr val="04617B"/>
                </a:solidFill>
              </a:rPr>
              <a:t/>
            </a:r>
            <a:br>
              <a:rPr lang="ru-RU" sz="3200" b="1" dirty="0">
                <a:solidFill>
                  <a:srgbClr val="04617B"/>
                </a:solidFill>
              </a:rPr>
            </a:b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2642094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1BAB4B3-6667-4842-AF74-3DA1A4B5B9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2238BC4-BA6F-4116-9504-66D90C8405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2EBFF1F-125E-4B85-B583-47ADE8C905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5D196CE-AD84-479D-A30A-CD55794BCA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9796D50-63B6-42D2-8116-AAD5D6DD2C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F33EE01-A646-4C8B-B7CB-43BEAF4E5BE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3E0AF5A-496B-4D7A-A882-C17CAE4CEB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B60A255-87EF-4230-BBC7-FBDC038FC5F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4796298-B1B6-46DC-A859-AA10688ED8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B4812D8-B908-4DE3-BD9C-7D0C81CABC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638E875-F74D-414C-B0A7-C3CEE8F8920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FFF6145-ABBC-4446-81AC-FCBFB74166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  <a:p>
            <a:pPr marL="0" indent="0" algn="ctr">
              <a:buNone/>
            </a:pPr>
            <a:r>
              <a:rPr lang="ru-RU" sz="7200" i="1" dirty="0" smtClean="0">
                <a:solidFill>
                  <a:srgbClr val="FF0000"/>
                </a:solidFill>
              </a:rPr>
              <a:t>3 вопрос</a:t>
            </a:r>
            <a:endParaRPr lang="ru-RU" sz="72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6537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31862"/>
          </a:xfrm>
        </p:spPr>
        <p:txBody>
          <a:bodyPr/>
          <a:lstStyle/>
          <a:p>
            <a:pPr algn="ctr"/>
            <a:r>
              <a:rPr lang="ru-RU" sz="4000" b="1" i="1" dirty="0" smtClean="0">
                <a:solidFill>
                  <a:srgbClr val="C00000"/>
                </a:solidFill>
              </a:rPr>
              <a:t>Виды фондового рынка</a:t>
            </a:r>
            <a:endParaRPr lang="ru-RU" sz="4000" b="1" i="1" dirty="0">
              <a:solidFill>
                <a:srgbClr val="C00000"/>
              </a:solidFill>
            </a:endParaRPr>
          </a:p>
        </p:txBody>
      </p:sp>
      <p:pic>
        <p:nvPicPr>
          <p:cNvPr id="4" name="Picture 351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980728"/>
            <a:ext cx="8579296" cy="5616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859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908050"/>
            <a:ext cx="8229600" cy="57150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ru-RU" sz="4500" b="1" i="1" dirty="0" smtClean="0">
                <a:solidFill>
                  <a:srgbClr val="C00000"/>
                </a:solidFill>
              </a:rPr>
              <a:t>Виды ценных бумаг</a:t>
            </a:r>
            <a:r>
              <a:rPr lang="ru-RU" sz="4500" dirty="0"/>
              <a:t/>
            </a:r>
            <a:br>
              <a:rPr lang="ru-RU" sz="4500" dirty="0"/>
            </a:br>
            <a:r>
              <a:rPr lang="ru-RU" sz="4500" dirty="0"/>
              <a:t>Разделы экономической теории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93304979"/>
              </p:ext>
            </p:extLst>
          </p:nvPr>
        </p:nvGraphicFramePr>
        <p:xfrm>
          <a:off x="323528" y="908720"/>
          <a:ext cx="8534752" cy="58802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17411" name="Группа 5"/>
          <p:cNvGrpSpPr>
            <a:grpSpLocks/>
          </p:cNvGrpSpPr>
          <p:nvPr/>
        </p:nvGrpSpPr>
        <p:grpSpPr bwMode="auto">
          <a:xfrm>
            <a:off x="3390081" y="4822638"/>
            <a:ext cx="5429250" cy="1071562"/>
            <a:chOff x="2962656" y="2326797"/>
            <a:chExt cx="5429288" cy="845309"/>
          </a:xfrm>
        </p:grpSpPr>
        <p:sp>
          <p:nvSpPr>
            <p:cNvPr id="7" name="Прямоугольник с двумя скругленными соседними углами 6"/>
            <p:cNvSpPr/>
            <p:nvPr/>
          </p:nvSpPr>
          <p:spPr>
            <a:xfrm rot="5400000">
              <a:off x="5316559" y="115770"/>
              <a:ext cx="845309" cy="5267362"/>
            </a:xfrm>
            <a:prstGeom prst="round2SameRect">
              <a:avLst/>
            </a:pr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2962656" y="2326797"/>
              <a:ext cx="5429288" cy="80398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41910" tIns="20955" rIns="41910" bIns="20955" anchor="ctr"/>
            <a:lstStyle/>
            <a:p>
              <a:pPr marL="182562">
                <a:defRPr/>
              </a:pPr>
              <a:endParaRPr lang="ru-RU" sz="1400" b="1" dirty="0">
                <a:solidFill>
                  <a:srgbClr val="000000"/>
                </a:solidFill>
                <a:latin typeface="Verdana" pitchFamily="34" charset="0"/>
              </a:endParaRPr>
            </a:p>
          </p:txBody>
        </p:sp>
      </p:grpSp>
      <p:sp>
        <p:nvSpPr>
          <p:cNvPr id="3" name="Прямоугольник 2"/>
          <p:cNvSpPr/>
          <p:nvPr/>
        </p:nvSpPr>
        <p:spPr>
          <a:xfrm>
            <a:off x="3519124" y="5042982"/>
            <a:ext cx="51711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b="1" dirty="0" smtClean="0">
                <a:latin typeface="Verdana" panose="020B0604030504040204" pitchFamily="34" charset="0"/>
                <a:ea typeface="Verdana" panose="020B0604030504040204" pitchFamily="34" charset="0"/>
              </a:rPr>
              <a:t>  долевые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b="1" dirty="0" smtClean="0">
                <a:latin typeface="Verdana" panose="020B0604030504040204" pitchFamily="34" charset="0"/>
                <a:ea typeface="Verdana" panose="020B0604030504040204" pitchFamily="34" charset="0"/>
              </a:rPr>
              <a:t>  долговые</a:t>
            </a:r>
          </a:p>
        </p:txBody>
      </p:sp>
    </p:spTree>
    <p:extLst>
      <p:ext uri="{BB962C8B-B14F-4D97-AF65-F5344CB8AC3E}">
        <p14:creationId xmlns:p14="http://schemas.microsoft.com/office/powerpoint/2010/main" val="480422651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35918"/>
          </a:xfrm>
        </p:spPr>
        <p:txBody>
          <a:bodyPr/>
          <a:lstStyle/>
          <a:p>
            <a:pPr algn="ctr"/>
            <a:r>
              <a:rPr lang="ru-RU" b="1" i="1" dirty="0" smtClean="0">
                <a:solidFill>
                  <a:srgbClr val="C00000"/>
                </a:solidFill>
              </a:rPr>
              <a:t>Виды ценных бумаг</a:t>
            </a:r>
            <a:endParaRPr lang="ru-RU" b="1" i="1" dirty="0">
              <a:solidFill>
                <a:srgbClr val="C00000"/>
              </a:solidFill>
            </a:endParaRPr>
          </a:p>
        </p:txBody>
      </p:sp>
      <p:pic>
        <p:nvPicPr>
          <p:cNvPr id="4" name="Picture 35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3528" y="1556792"/>
            <a:ext cx="8568952" cy="5112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0089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5400" b="1" i="1" dirty="0"/>
              <a:t>Расчет стоимости акции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ru-RU" dirty="0" smtClean="0">
                    <a:solidFill>
                      <a:srgbClr val="C00000"/>
                    </a:solidFill>
                  </a:rPr>
                  <a:t>Номинальная</a:t>
                </a:r>
              </a:p>
              <a:p>
                <a:r>
                  <a:rPr lang="ru-RU" i="1" dirty="0"/>
                  <a:t>Курс акции </a:t>
                </a:r>
                <a:r>
                  <a:rPr lang="ru-RU" dirty="0"/>
                  <a:t>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i="1">
                            <a:latin typeface="Cambria Math" panose="02040503050406030204" pitchFamily="18" charset="0"/>
                          </a:rPr>
                          <m:t>дивидендная ставка</m:t>
                        </m:r>
                      </m:num>
                      <m:den>
                        <m:r>
                          <a:rPr lang="ru-RU" i="1">
                            <a:latin typeface="Cambria Math" panose="02040503050406030204" pitchFamily="18" charset="0"/>
                          </a:rPr>
                          <m:t>банковский процент</m:t>
                        </m:r>
                      </m:den>
                    </m:f>
                  </m:oMath>
                </a14:m>
                <a:r>
                  <a:rPr lang="ru-RU" dirty="0"/>
                  <a:t>*</a:t>
                </a:r>
                <a:r>
                  <a:rPr lang="ru-RU" dirty="0" smtClean="0"/>
                  <a:t>100</a:t>
                </a:r>
              </a:p>
              <a:p>
                <a:r>
                  <a:rPr lang="ru-RU" dirty="0"/>
                  <a:t> </a:t>
                </a:r>
                <a:r>
                  <a:rPr lang="ru-RU" i="1" dirty="0" smtClean="0"/>
                  <a:t>Дивидендная </a:t>
                </a:r>
                <a:r>
                  <a:rPr lang="ru-RU" i="1" dirty="0"/>
                  <a:t>ставка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i="1">
                            <a:latin typeface="Cambria Math" panose="02040503050406030204" pitchFamily="18" charset="0"/>
                          </a:rPr>
                          <m:t>дивиденд</m:t>
                        </m:r>
                      </m:num>
                      <m:den>
                        <m:r>
                          <a:rPr lang="ru-RU" i="1">
                            <a:latin typeface="Cambria Math" panose="02040503050406030204" pitchFamily="18" charset="0"/>
                          </a:rPr>
                          <m:t>Рном</m:t>
                        </m:r>
                      </m:den>
                    </m:f>
                  </m:oMath>
                </a14:m>
                <a:r>
                  <a:rPr lang="ru-RU" dirty="0"/>
                  <a:t>*100</a:t>
                </a:r>
              </a:p>
              <a:p>
                <a:r>
                  <a:rPr lang="ru-RU" dirty="0" smtClean="0">
                    <a:solidFill>
                      <a:srgbClr val="C00000"/>
                    </a:solidFill>
                  </a:rPr>
                  <a:t>Рыночная</a:t>
                </a:r>
              </a:p>
              <a:p>
                <a:r>
                  <a:rPr lang="ru-RU" i="1" dirty="0" err="1"/>
                  <a:t>Ррын</a:t>
                </a:r>
                <a:r>
                  <a:rPr lang="ru-RU" i="1" dirty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i="1">
                            <a:latin typeface="Cambria Math" panose="02040503050406030204" pitchFamily="18" charset="0"/>
                          </a:rPr>
                          <m:t>Курс акции∗</m:t>
                        </m:r>
                        <m:r>
                          <a:rPr lang="ru-RU">
                            <a:latin typeface="Cambria Math" panose="02040503050406030204" pitchFamily="18" charset="0"/>
                          </a:rPr>
                          <m:t>Рном</m:t>
                        </m:r>
                      </m:num>
                      <m:den>
                        <m:r>
                          <a:rPr lang="ru-RU" i="1">
                            <a:latin typeface="Cambria Math" panose="02040503050406030204" pitchFamily="18" charset="0"/>
                          </a:rPr>
                          <m:t>100%</m:t>
                        </m:r>
                      </m:den>
                    </m:f>
                  </m:oMath>
                </a14:m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889" t="-111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10974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243408"/>
            <a:ext cx="8229600" cy="2091258"/>
          </a:xfrm>
        </p:spPr>
        <p:txBody>
          <a:bodyPr/>
          <a:lstStyle/>
          <a:p>
            <a:pPr algn="ctr"/>
            <a:r>
              <a:rPr lang="ru-RU" sz="3200" b="1" i="1" dirty="0" smtClean="0">
                <a:solidFill>
                  <a:srgbClr val="C00000"/>
                </a:solidFill>
              </a:rPr>
              <a:t/>
            </a:r>
            <a:br>
              <a:rPr lang="ru-RU" sz="3200" b="1" i="1" dirty="0" smtClean="0">
                <a:solidFill>
                  <a:srgbClr val="C00000"/>
                </a:solidFill>
              </a:rPr>
            </a:br>
            <a:r>
              <a:rPr lang="ru-RU" sz="3200" b="1" i="1" dirty="0" smtClean="0">
                <a:solidFill>
                  <a:srgbClr val="C00000"/>
                </a:solidFill>
              </a:rPr>
              <a:t/>
            </a:r>
            <a:br>
              <a:rPr lang="ru-RU" sz="3200" b="1" i="1" dirty="0" smtClean="0">
                <a:solidFill>
                  <a:srgbClr val="C00000"/>
                </a:solidFill>
              </a:rPr>
            </a:br>
            <a:r>
              <a:rPr lang="ru-RU" sz="3200" b="1" i="1" dirty="0">
                <a:solidFill>
                  <a:srgbClr val="C00000"/>
                </a:solidFill>
              </a:rPr>
              <a:t/>
            </a:r>
            <a:br>
              <a:rPr lang="ru-RU" sz="3200" b="1" i="1" dirty="0">
                <a:solidFill>
                  <a:srgbClr val="C00000"/>
                </a:solidFill>
              </a:rPr>
            </a:br>
            <a:r>
              <a:rPr lang="ru-RU" sz="3200" b="1" i="1" dirty="0" smtClean="0">
                <a:solidFill>
                  <a:srgbClr val="C00000"/>
                </a:solidFill>
              </a:rPr>
              <a:t/>
            </a:r>
            <a:br>
              <a:rPr lang="ru-RU" sz="3200" b="1" i="1" dirty="0" smtClean="0">
                <a:solidFill>
                  <a:srgbClr val="C00000"/>
                </a:solidFill>
              </a:rPr>
            </a:br>
            <a:r>
              <a:rPr lang="ru-RU" sz="3200" b="1" i="1" dirty="0">
                <a:solidFill>
                  <a:srgbClr val="C00000"/>
                </a:solidFill>
              </a:rPr>
              <a:t/>
            </a:r>
            <a:br>
              <a:rPr lang="ru-RU" sz="3200" b="1" i="1" dirty="0">
                <a:solidFill>
                  <a:srgbClr val="C00000"/>
                </a:solidFill>
              </a:rPr>
            </a:br>
            <a:r>
              <a:rPr lang="ru-RU" sz="3200" i="1" dirty="0">
                <a:solidFill>
                  <a:srgbClr val="C00000"/>
                </a:solidFill>
              </a:rPr>
              <a:t/>
            </a:r>
            <a:br>
              <a:rPr lang="ru-RU" sz="3200" i="1" dirty="0">
                <a:solidFill>
                  <a:srgbClr val="C00000"/>
                </a:solidFill>
              </a:rPr>
            </a:br>
            <a:r>
              <a:rPr lang="ru-RU" sz="3200" b="1" i="1" dirty="0" smtClean="0">
                <a:solidFill>
                  <a:srgbClr val="C00000"/>
                </a:solidFill>
              </a:rPr>
              <a:t/>
            </a:r>
            <a:br>
              <a:rPr lang="ru-RU" sz="3200" b="1" i="1" dirty="0" smtClean="0">
                <a:solidFill>
                  <a:srgbClr val="C00000"/>
                </a:solidFill>
              </a:rPr>
            </a:br>
            <a:r>
              <a:rPr lang="ru-RU" sz="3200" b="1" i="1" dirty="0" smtClean="0">
                <a:solidFill>
                  <a:srgbClr val="C00000"/>
                </a:solidFill>
              </a:rPr>
              <a:t>Облигация</a:t>
            </a:r>
            <a:r>
              <a:rPr lang="ru-RU" sz="2800" b="1" i="1" dirty="0">
                <a:solidFill>
                  <a:srgbClr val="C00000"/>
                </a:solidFill>
              </a:rPr>
              <a:t> </a:t>
            </a:r>
            <a:r>
              <a:rPr lang="ru-RU" sz="2800" b="1" i="1" dirty="0" smtClean="0"/>
              <a:t>-</a:t>
            </a:r>
            <a:r>
              <a:rPr lang="ru-RU" sz="3200" dirty="0"/>
              <a:t> ценная бумага, удостоверяющая отношения займа между их владельцем и лицом, ее выпустившим</a:t>
            </a:r>
            <a:endParaRPr lang="ru-RU" sz="3000" i="1" dirty="0">
              <a:solidFill>
                <a:srgbClr val="C0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Объект 5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1036714668"/>
                  </p:ext>
                </p:extLst>
              </p:nvPr>
            </p:nvGraphicFramePr>
            <p:xfrm>
              <a:off x="457200" y="2132856"/>
              <a:ext cx="8229600" cy="4389437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2" r:lo="rId3" r:qs="rId4" r:cs="rId5"/>
              </a:graphicData>
            </a:graphic>
          </p:graphicFrame>
        </mc:Choice>
        <mc:Fallback xmlns="">
          <p:graphicFrame>
            <p:nvGraphicFramePr>
              <p:cNvPr id="6" name="Объект 5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1036714668"/>
                  </p:ext>
                </p:extLst>
              </p:nvPr>
            </p:nvGraphicFramePr>
            <p:xfrm>
              <a:off x="457200" y="2132856"/>
              <a:ext cx="8229600" cy="4389437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7" r:lo="rId8" r:qs="rId9" r:cs="rId10"/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3182614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0AC5667F-7870-435B-81E9-91CC6F0B76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F73CFBA7-3B49-4D48-9756-D1816BD0B5C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7A74404E-8707-404B-8AAC-E1D00C4AF9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52BDFA81-3BBC-44E2-A968-2174CBA58AC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8DD516AA-4E28-4DD0-8813-16048C398B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656E8A7D-A4C4-43B3-A748-0C00DB70CE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ctr">
              <a:buNone/>
            </a:pPr>
            <a:endParaRPr lang="ru-RU" sz="7200" i="1" dirty="0" smtClean="0">
              <a:solidFill>
                <a:srgbClr val="FF0000"/>
              </a:solidFill>
            </a:endParaRPr>
          </a:p>
          <a:p>
            <a:pPr marL="0" lvl="0" indent="0" algn="ctr">
              <a:buNone/>
            </a:pPr>
            <a:r>
              <a:rPr lang="ru-RU" sz="7200" i="1" dirty="0" smtClean="0">
                <a:solidFill>
                  <a:srgbClr val="FF0000"/>
                </a:solidFill>
              </a:rPr>
              <a:t>4 вопрос</a:t>
            </a:r>
            <a:endParaRPr lang="ru-RU" sz="7200" i="1" dirty="0">
              <a:solidFill>
                <a:srgbClr val="FF0000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36871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936104"/>
          </a:xfrm>
        </p:spPr>
        <p:txBody>
          <a:bodyPr/>
          <a:lstStyle/>
          <a:p>
            <a:pPr algn="ctr"/>
            <a:r>
              <a:rPr lang="ru-RU" sz="4400" b="1" i="1" dirty="0" smtClean="0">
                <a:solidFill>
                  <a:srgbClr val="C00000"/>
                </a:solidFill>
              </a:rPr>
              <a:t>Стратегии диверсификации</a:t>
            </a:r>
            <a:endParaRPr lang="ru-RU" sz="4400" b="1" i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08" y="1124744"/>
            <a:ext cx="8856984" cy="5710643"/>
          </a:xfrm>
        </p:spPr>
        <p:txBody>
          <a:bodyPr/>
          <a:lstStyle/>
          <a:p>
            <a:pPr lvl="0"/>
            <a:r>
              <a:rPr lang="ru-RU" dirty="0"/>
              <a:t>диверсификация по классам активов – вложения денег в разные инструменты: акции, облигации, </a:t>
            </a:r>
            <a:r>
              <a:rPr lang="en-US" dirty="0"/>
              <a:t>ETF</a:t>
            </a:r>
            <a:r>
              <a:rPr lang="ru-RU" dirty="0"/>
              <a:t>-фонды, </a:t>
            </a:r>
            <a:r>
              <a:rPr lang="ru-RU" dirty="0" err="1"/>
              <a:t>криптовалюты</a:t>
            </a:r>
            <a:r>
              <a:rPr lang="ru-RU" dirty="0"/>
              <a:t> и др.;</a:t>
            </a:r>
          </a:p>
          <a:p>
            <a:pPr lvl="0"/>
            <a:r>
              <a:rPr lang="ru-RU" dirty="0"/>
              <a:t>диверсификация по странам (основана на наблюдениях за долями разных стран в мировой экономике и выборе перспективных активов в соответствии с ними);</a:t>
            </a:r>
          </a:p>
          <a:p>
            <a:pPr lvl="0"/>
            <a:r>
              <a:rPr lang="ru-RU" dirty="0"/>
              <a:t>диверсификация по отраслям (основана на вложениях в различные секторы экономики, такие как промышленность, здравоохранение, финансы, телекоммуникации и другие);</a:t>
            </a:r>
          </a:p>
          <a:p>
            <a:pPr lvl="0"/>
            <a:r>
              <a:rPr lang="ru-RU" dirty="0"/>
              <a:t>диверсификация по валюте (когда активы в портфеле номинированы в разных валютах, это может защитить его от рисков девальвации).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70346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23528" y="332656"/>
            <a:ext cx="8712968" cy="720080"/>
          </a:xfrm>
        </p:spPr>
        <p:txBody>
          <a:bodyPr/>
          <a:lstStyle/>
          <a:p>
            <a:pPr algn="ctr"/>
            <a:r>
              <a:rPr lang="ru-RU" sz="3200" b="1" i="1" dirty="0" smtClean="0">
                <a:solidFill>
                  <a:srgbClr val="C00000"/>
                </a:solidFill>
              </a:rPr>
              <a:t>Преимущества и недостатки диверсификации</a:t>
            </a:r>
            <a:endParaRPr lang="ru-RU" sz="3200" b="1" i="1" dirty="0">
              <a:solidFill>
                <a:srgbClr val="C0000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4040188" cy="590997"/>
          </a:xfrm>
        </p:spPr>
        <p:txBody>
          <a:bodyPr/>
          <a:lstStyle/>
          <a:p>
            <a:pPr algn="ctr"/>
            <a:r>
              <a:rPr lang="ru-RU" dirty="0" smtClean="0"/>
              <a:t>Плюсы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half" idx="3"/>
          </p:nvPr>
        </p:nvSpPr>
        <p:spPr>
          <a:xfrm>
            <a:off x="4645025" y="1268761"/>
            <a:ext cx="4041775" cy="590996"/>
          </a:xfrm>
        </p:spPr>
        <p:txBody>
          <a:bodyPr/>
          <a:lstStyle/>
          <a:p>
            <a:pPr algn="ctr"/>
            <a:r>
              <a:rPr lang="ru-RU" dirty="0" smtClean="0"/>
              <a:t>Минусы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2"/>
          </p:nvPr>
        </p:nvSpPr>
        <p:spPr>
          <a:xfrm>
            <a:off x="457200" y="1859757"/>
            <a:ext cx="4040188" cy="4809603"/>
          </a:xfrm>
        </p:spPr>
        <p:txBody>
          <a:bodyPr/>
          <a:lstStyle/>
          <a:p>
            <a:r>
              <a:rPr lang="ru-RU" dirty="0"/>
              <a:t>В</a:t>
            </a:r>
            <a:r>
              <a:rPr lang="ru-RU" dirty="0" smtClean="0"/>
              <a:t>озможность </a:t>
            </a:r>
            <a:r>
              <a:rPr lang="ru-RU" dirty="0"/>
              <a:t>эффективного распределения денежных средств между </a:t>
            </a:r>
            <a:r>
              <a:rPr lang="ru-RU" dirty="0" smtClean="0"/>
              <a:t>различными направлениями деятельности</a:t>
            </a:r>
          </a:p>
          <a:p>
            <a:r>
              <a:rPr lang="ru-RU" dirty="0" smtClean="0"/>
              <a:t>Инвестирование </a:t>
            </a:r>
            <a:r>
              <a:rPr lang="ru-RU" dirty="0"/>
              <a:t>в новые виды </a:t>
            </a:r>
            <a:r>
              <a:rPr lang="ru-RU" dirty="0" smtClean="0"/>
              <a:t>бизнеса</a:t>
            </a:r>
          </a:p>
          <a:p>
            <a:r>
              <a:rPr lang="ru-RU" dirty="0" smtClean="0"/>
              <a:t>Гибкость, </a:t>
            </a:r>
            <a:r>
              <a:rPr lang="ru-RU" dirty="0" err="1" smtClean="0"/>
              <a:t>адаптированность</a:t>
            </a:r>
            <a:r>
              <a:rPr lang="ru-RU" dirty="0" smtClean="0"/>
              <a:t> к новым условиям</a:t>
            </a:r>
          </a:p>
          <a:p>
            <a:r>
              <a:rPr lang="ru-RU" dirty="0" smtClean="0"/>
              <a:t>Устойчивость к кризисным ситуациям</a:t>
            </a:r>
          </a:p>
          <a:p>
            <a:r>
              <a:rPr lang="ru-RU" dirty="0" smtClean="0"/>
              <a:t>Снижение рисков</a:t>
            </a:r>
            <a:endParaRPr lang="ru-RU" dirty="0"/>
          </a:p>
        </p:txBody>
      </p:sp>
      <p:sp>
        <p:nvSpPr>
          <p:cNvPr id="8" name="Объект 7"/>
          <p:cNvSpPr>
            <a:spLocks noGrp="1"/>
          </p:cNvSpPr>
          <p:nvPr>
            <p:ph sz="quarter" idx="4"/>
          </p:nvPr>
        </p:nvSpPr>
        <p:spPr>
          <a:xfrm>
            <a:off x="4645025" y="2075782"/>
            <a:ext cx="4041775" cy="4449562"/>
          </a:xfrm>
        </p:spPr>
        <p:txBody>
          <a:bodyPr/>
          <a:lstStyle/>
          <a:p>
            <a:r>
              <a:rPr lang="ru-RU" dirty="0" smtClean="0"/>
              <a:t>Сложности управления  </a:t>
            </a:r>
            <a:r>
              <a:rPr lang="ru-RU" dirty="0"/>
              <a:t>различных не связанных друг с другом направлений </a:t>
            </a:r>
            <a:r>
              <a:rPr lang="ru-RU" dirty="0" smtClean="0"/>
              <a:t>бизнеса</a:t>
            </a:r>
          </a:p>
          <a:p>
            <a:r>
              <a:rPr lang="ru-RU" dirty="0" smtClean="0"/>
              <a:t>Потребность в новых ресурсах и кадрах для развития новых направлений</a:t>
            </a:r>
          </a:p>
          <a:p>
            <a:r>
              <a:rPr lang="ru-RU" dirty="0" smtClean="0"/>
              <a:t>Дополнительная нагрузка на основную сферу деятельности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88891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8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ctr">
              <a:buNone/>
            </a:pPr>
            <a:endParaRPr lang="ru-RU" sz="7200" i="1" dirty="0" smtClean="0">
              <a:solidFill>
                <a:srgbClr val="FF0000"/>
              </a:solidFill>
            </a:endParaRPr>
          </a:p>
          <a:p>
            <a:pPr marL="0" lvl="0" indent="0" algn="ctr">
              <a:buNone/>
            </a:pPr>
            <a:r>
              <a:rPr lang="ru-RU" sz="7200" i="1" smtClean="0">
                <a:solidFill>
                  <a:srgbClr val="FF0000"/>
                </a:solidFill>
              </a:rPr>
              <a:t>5 </a:t>
            </a:r>
            <a:r>
              <a:rPr lang="ru-RU" sz="7200" i="1" dirty="0" smtClean="0">
                <a:solidFill>
                  <a:srgbClr val="FF0000"/>
                </a:solidFill>
              </a:rPr>
              <a:t>вопрос</a:t>
            </a:r>
            <a:endParaRPr lang="ru-RU" sz="7200" i="1" dirty="0">
              <a:solidFill>
                <a:srgbClr val="FF0000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81108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563910"/>
          </a:xfrm>
        </p:spPr>
        <p:txBody>
          <a:bodyPr/>
          <a:lstStyle/>
          <a:p>
            <a:pPr algn="ctr"/>
            <a:r>
              <a:rPr lang="ru-RU" sz="4400" b="1" i="1" dirty="0" smtClean="0">
                <a:solidFill>
                  <a:srgbClr val="FF0000"/>
                </a:solidFill>
              </a:rPr>
              <a:t>Признаки финансовых пирамид</a:t>
            </a:r>
            <a:endParaRPr lang="ru-RU" sz="4400" b="1" i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556792"/>
            <a:ext cx="8640960" cy="5112567"/>
          </a:xfrm>
        </p:spPr>
        <p:txBody>
          <a:bodyPr/>
          <a:lstStyle/>
          <a:p>
            <a:r>
              <a:rPr lang="ru-RU" sz="2000" dirty="0" smtClean="0"/>
              <a:t>Отсутствие </a:t>
            </a:r>
            <a:r>
              <a:rPr lang="ru-RU" sz="2000" dirty="0"/>
              <a:t>лицензии Банка России на ведение соответствующей деятельности (для финансовых организаций). </a:t>
            </a:r>
          </a:p>
          <a:p>
            <a:r>
              <a:rPr lang="ru-RU" sz="2000" dirty="0" smtClean="0"/>
              <a:t>Короткий </a:t>
            </a:r>
            <a:r>
              <a:rPr lang="ru-RU" sz="2000" dirty="0"/>
              <a:t>срок существования организации, минимальный уставной капитал, единственный учредитель</a:t>
            </a:r>
            <a:r>
              <a:rPr lang="ru-RU" sz="2000" dirty="0" smtClean="0"/>
              <a:t>.</a:t>
            </a:r>
            <a:endParaRPr lang="ru-RU" sz="2000" dirty="0"/>
          </a:p>
          <a:p>
            <a:r>
              <a:rPr lang="ru-RU" sz="2000" dirty="0" smtClean="0"/>
              <a:t>Активная </a:t>
            </a:r>
            <a:r>
              <a:rPr lang="ru-RU" sz="2000" dirty="0"/>
              <a:t>реклама с обещанием высоких доходов. </a:t>
            </a:r>
            <a:endParaRPr lang="ru-RU" sz="2000" dirty="0" smtClean="0"/>
          </a:p>
          <a:p>
            <a:r>
              <a:rPr lang="ru-RU" sz="2000" dirty="0" smtClean="0"/>
              <a:t>Требование </a:t>
            </a:r>
            <a:r>
              <a:rPr lang="ru-RU" sz="2000" dirty="0"/>
              <a:t>предварительных взносов для решения ваших кредитных проблем.</a:t>
            </a:r>
          </a:p>
          <a:p>
            <a:r>
              <a:rPr lang="ru-RU" sz="2000" dirty="0" smtClean="0"/>
              <a:t>Отсутствие </a:t>
            </a:r>
            <a:r>
              <a:rPr lang="ru-RU" sz="2000" dirty="0"/>
              <a:t>устава компании, опубликованных отчетов и балансов, сведений о конкретных объектах инвестиций.</a:t>
            </a:r>
          </a:p>
          <a:p>
            <a:r>
              <a:rPr lang="ru-RU" sz="2000" dirty="0" smtClean="0"/>
              <a:t>Отказ </a:t>
            </a:r>
            <a:r>
              <a:rPr lang="ru-RU" sz="2000" dirty="0"/>
              <a:t>в оформлении договора и других подтверждающих документов, что вы являетесь клиентом компании и передали ей деньги. </a:t>
            </a:r>
            <a:endParaRPr lang="ru-RU" sz="2000" dirty="0" smtClean="0"/>
          </a:p>
          <a:p>
            <a:r>
              <a:rPr lang="ru-RU" sz="2000" dirty="0" smtClean="0"/>
              <a:t>Просьбы </a:t>
            </a:r>
            <a:r>
              <a:rPr lang="ru-RU" sz="2000" dirty="0"/>
              <a:t>о распространении информации среди знакомых, обещания дополнительных выплат за каждого приведенного клиента. </a:t>
            </a:r>
          </a:p>
        </p:txBody>
      </p:sp>
    </p:spTree>
    <p:extLst>
      <p:ext uri="{BB962C8B-B14F-4D97-AF65-F5344CB8AC3E}">
        <p14:creationId xmlns:p14="http://schemas.microsoft.com/office/powerpoint/2010/main" val="3370058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Wingdings 2" pitchFamily="18" charset="2"/>
              <a:buNone/>
            </a:pPr>
            <a:endParaRPr lang="ru-RU" sz="3600" b="1" smtClean="0">
              <a:solidFill>
                <a:srgbClr val="7030A0"/>
              </a:solidFill>
              <a:latin typeface="Verdana" pitchFamily="34" charset="0"/>
            </a:endParaRPr>
          </a:p>
          <a:p>
            <a:pPr algn="ctr">
              <a:buFont typeface="Wingdings 2" pitchFamily="18" charset="2"/>
              <a:buNone/>
            </a:pPr>
            <a:endParaRPr lang="ru-RU" sz="3600" b="1" smtClean="0">
              <a:solidFill>
                <a:srgbClr val="7030A0"/>
              </a:solidFill>
              <a:latin typeface="Verdana" pitchFamily="34" charset="0"/>
            </a:endParaRPr>
          </a:p>
          <a:p>
            <a:pPr algn="ctr">
              <a:buFont typeface="Wingdings 2" pitchFamily="18" charset="2"/>
              <a:buNone/>
            </a:pPr>
            <a:r>
              <a:rPr lang="ru-RU" sz="3600" b="1" smtClean="0">
                <a:solidFill>
                  <a:srgbClr val="7030A0"/>
                </a:solidFill>
                <a:latin typeface="Verdana" pitchFamily="34" charset="0"/>
              </a:rPr>
              <a:t>СПАСИБО ЗА ВНИМАНИЕ!!!</a:t>
            </a:r>
          </a:p>
        </p:txBody>
      </p:sp>
    </p:spTree>
    <p:extLst>
      <p:ext uri="{BB962C8B-B14F-4D97-AF65-F5344CB8AC3E}">
        <p14:creationId xmlns:p14="http://schemas.microsoft.com/office/powerpoint/2010/main" val="4262517959"/>
      </p:ext>
    </p:extLst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4200</TotalTime>
  <Words>513</Words>
  <Application>Microsoft Office PowerPoint</Application>
  <PresentationFormat>Экран (4:3)</PresentationFormat>
  <Paragraphs>135</Paragraphs>
  <Slides>23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31" baseType="lpstr">
      <vt:lpstr>Arial</vt:lpstr>
      <vt:lpstr>Calibri</vt:lpstr>
      <vt:lpstr>Cambria Math</vt:lpstr>
      <vt:lpstr>Constantia</vt:lpstr>
      <vt:lpstr>Times New Roman</vt:lpstr>
      <vt:lpstr>Verdana</vt:lpstr>
      <vt:lpstr>Wingdings 2</vt:lpstr>
      <vt:lpstr>Поток</vt:lpstr>
      <vt:lpstr>Тема 7:  </vt:lpstr>
      <vt:lpstr>Вопросы:</vt:lpstr>
      <vt:lpstr>Презентация PowerPoint</vt:lpstr>
      <vt:lpstr>Сбережения - часть неизрасходованных денежных доходов населения, которые откладываются с целью накопления определенной суммы для обеспечения своих будущих потребностей</vt:lpstr>
      <vt:lpstr>                                                                                                                                                                                                                                      Виды сбережений</vt:lpstr>
      <vt:lpstr>Формы сбережений</vt:lpstr>
      <vt:lpstr> Преимущества</vt:lpstr>
      <vt:lpstr>Презентация PowerPoint</vt:lpstr>
      <vt:lpstr>Презентация PowerPoint</vt:lpstr>
      <vt:lpstr>Признаки классификации вкладов</vt:lpstr>
      <vt:lpstr> Виды вкладов   </vt:lpstr>
      <vt:lpstr>Презентация PowerPoint</vt:lpstr>
      <vt:lpstr>Виды фондового рынка</vt:lpstr>
      <vt:lpstr>Виды ценных бумаг Разделы экономической теории</vt:lpstr>
      <vt:lpstr>Виды ценных бумаг</vt:lpstr>
      <vt:lpstr>Расчет стоимости акции</vt:lpstr>
      <vt:lpstr>       Облигация - ценная бумага, удостоверяющая отношения займа между их владельцем и лицом, ее выпустившим</vt:lpstr>
      <vt:lpstr>Презентация PowerPoint</vt:lpstr>
      <vt:lpstr>Стратегии диверсификации</vt:lpstr>
      <vt:lpstr>Преимущества и недостатки диверсификации</vt:lpstr>
      <vt:lpstr>Презентация PowerPoint</vt:lpstr>
      <vt:lpstr>Признаки финансовых пирамид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KAJ</dc:creator>
  <cp:lastModifiedBy>user</cp:lastModifiedBy>
  <cp:revision>226</cp:revision>
  <dcterms:created xsi:type="dcterms:W3CDTF">2013-09-20T19:17:53Z</dcterms:created>
  <dcterms:modified xsi:type="dcterms:W3CDTF">2025-02-05T23:10:42Z</dcterms:modified>
</cp:coreProperties>
</file>